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77.jpg" ContentType="image/png"/>
  <Override PartName="/ppt/media/image78.jpg" ContentType="image/png"/>
  <Override PartName="/ppt/media/image79.jpg" ContentType="image/png"/>
  <Override PartName="/ppt/media/image80.jpg" ContentType="image/png"/>
  <Override PartName="/ppt/media/image81.jpg" ContentType="image/png"/>
  <Override PartName="/ppt/media/image82.jpg" ContentType="image/png"/>
  <Override PartName="/ppt/media/image83.jpg" ContentType="image/png"/>
  <Override PartName="/ppt/media/image84.jpg" ContentType="image/png"/>
  <Override PartName="/ppt/media/image85.jpg" ContentType="image/png"/>
  <Override PartName="/ppt/media/image86.jpg" ContentType="image/png"/>
  <Override PartName="/ppt/media/image87.jpg" ContentType="image/png"/>
  <Override PartName="/ppt/media/image8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57" r:id="rId4"/>
    <p:sldId id="259" r:id="rId5"/>
    <p:sldId id="258" r:id="rId6"/>
    <p:sldId id="262" r:id="rId7"/>
    <p:sldId id="263" r:id="rId8"/>
    <p:sldId id="265" r:id="rId9"/>
    <p:sldId id="266" r:id="rId10"/>
    <p:sldId id="267" r:id="rId11"/>
    <p:sldId id="268" r:id="rId12"/>
    <p:sldId id="270" r:id="rId13"/>
    <p:sldId id="271"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94" r:id="rId31"/>
    <p:sldId id="293" r:id="rId32"/>
    <p:sldId id="291" r:id="rId33"/>
    <p:sldId id="292" r:id="rId34"/>
    <p:sldId id="295" r:id="rId35"/>
    <p:sldId id="296" r:id="rId36"/>
  </p:sldIdLst>
  <p:sldSz cx="9906000" cy="6858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1296" y="60"/>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F2FB8F41-7BFB-4277-A174-66B514E2E590}" type="datetimeFigureOut">
              <a:rPr lang="pt-BR" smtClean="0"/>
              <a:t>01/12/2022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3E258EF-8966-4BA3-BF61-C21F964C61C4}" type="slidenum">
              <a:rPr lang="pt-BR" smtClean="0"/>
              <a:t>‹nº›</a:t>
            </a:fld>
            <a:endParaRPr lang="pt-BR"/>
          </a:p>
        </p:txBody>
      </p:sp>
    </p:spTree>
    <p:extLst>
      <p:ext uri="{BB962C8B-B14F-4D97-AF65-F5344CB8AC3E}">
        <p14:creationId xmlns:p14="http://schemas.microsoft.com/office/powerpoint/2010/main" val="2637234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F2FB8F41-7BFB-4277-A174-66B514E2E590}" type="datetimeFigureOut">
              <a:rPr lang="pt-BR" smtClean="0"/>
              <a:t>01/12/2022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3E258EF-8966-4BA3-BF61-C21F964C61C4}" type="slidenum">
              <a:rPr lang="pt-BR" smtClean="0"/>
              <a:t>‹nº›</a:t>
            </a:fld>
            <a:endParaRPr lang="pt-BR"/>
          </a:p>
        </p:txBody>
      </p:sp>
    </p:spTree>
    <p:extLst>
      <p:ext uri="{BB962C8B-B14F-4D97-AF65-F5344CB8AC3E}">
        <p14:creationId xmlns:p14="http://schemas.microsoft.com/office/powerpoint/2010/main" val="1069566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F2FB8F41-7BFB-4277-A174-66B514E2E590}" type="datetimeFigureOut">
              <a:rPr lang="pt-BR" smtClean="0"/>
              <a:t>01/12/2022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3E258EF-8966-4BA3-BF61-C21F964C61C4}" type="slidenum">
              <a:rPr lang="pt-BR" smtClean="0"/>
              <a:t>‹nº›</a:t>
            </a:fld>
            <a:endParaRPr lang="pt-BR"/>
          </a:p>
        </p:txBody>
      </p:sp>
    </p:spTree>
    <p:extLst>
      <p:ext uri="{BB962C8B-B14F-4D97-AF65-F5344CB8AC3E}">
        <p14:creationId xmlns:p14="http://schemas.microsoft.com/office/powerpoint/2010/main" val="2151065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F2FB8F41-7BFB-4277-A174-66B514E2E590}" type="datetimeFigureOut">
              <a:rPr lang="pt-BR" smtClean="0"/>
              <a:t>01/12/2022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3E258EF-8966-4BA3-BF61-C21F964C61C4}" type="slidenum">
              <a:rPr lang="pt-BR" smtClean="0"/>
              <a:t>‹nº›</a:t>
            </a:fld>
            <a:endParaRPr lang="pt-BR"/>
          </a:p>
        </p:txBody>
      </p:sp>
    </p:spTree>
    <p:extLst>
      <p:ext uri="{BB962C8B-B14F-4D97-AF65-F5344CB8AC3E}">
        <p14:creationId xmlns:p14="http://schemas.microsoft.com/office/powerpoint/2010/main" val="3239300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F2FB8F41-7BFB-4277-A174-66B514E2E590}" type="datetimeFigureOut">
              <a:rPr lang="pt-BR" smtClean="0"/>
              <a:t>01/12/2022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3E258EF-8966-4BA3-BF61-C21F964C61C4}" type="slidenum">
              <a:rPr lang="pt-BR" smtClean="0"/>
              <a:t>‹nº›</a:t>
            </a:fld>
            <a:endParaRPr lang="pt-BR"/>
          </a:p>
        </p:txBody>
      </p:sp>
    </p:spTree>
    <p:extLst>
      <p:ext uri="{BB962C8B-B14F-4D97-AF65-F5344CB8AC3E}">
        <p14:creationId xmlns:p14="http://schemas.microsoft.com/office/powerpoint/2010/main" val="3281835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F2FB8F41-7BFB-4277-A174-66B514E2E590}" type="datetimeFigureOut">
              <a:rPr lang="pt-BR" smtClean="0"/>
              <a:t>01/12/2022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3E258EF-8966-4BA3-BF61-C21F964C61C4}" type="slidenum">
              <a:rPr lang="pt-BR" smtClean="0"/>
              <a:t>‹nº›</a:t>
            </a:fld>
            <a:endParaRPr lang="pt-BR"/>
          </a:p>
        </p:txBody>
      </p:sp>
    </p:spTree>
    <p:extLst>
      <p:ext uri="{BB962C8B-B14F-4D97-AF65-F5344CB8AC3E}">
        <p14:creationId xmlns:p14="http://schemas.microsoft.com/office/powerpoint/2010/main" val="2463133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682329" y="2505075"/>
            <a:ext cx="4190702"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5014913" y="2505075"/>
            <a:ext cx="4211340"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F2FB8F41-7BFB-4277-A174-66B514E2E590}" type="datetimeFigureOut">
              <a:rPr lang="pt-BR" smtClean="0"/>
              <a:t>01/12/2022</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73E258EF-8966-4BA3-BF61-C21F964C61C4}" type="slidenum">
              <a:rPr lang="pt-BR" smtClean="0"/>
              <a:t>‹nº›</a:t>
            </a:fld>
            <a:endParaRPr lang="pt-BR"/>
          </a:p>
        </p:txBody>
      </p:sp>
    </p:spTree>
    <p:extLst>
      <p:ext uri="{BB962C8B-B14F-4D97-AF65-F5344CB8AC3E}">
        <p14:creationId xmlns:p14="http://schemas.microsoft.com/office/powerpoint/2010/main" val="1051798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F2FB8F41-7BFB-4277-A174-66B514E2E590}" type="datetimeFigureOut">
              <a:rPr lang="pt-BR" smtClean="0"/>
              <a:t>01/12/2022</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73E258EF-8966-4BA3-BF61-C21F964C61C4}" type="slidenum">
              <a:rPr lang="pt-BR" smtClean="0"/>
              <a:t>‹nº›</a:t>
            </a:fld>
            <a:endParaRPr lang="pt-BR"/>
          </a:p>
        </p:txBody>
      </p:sp>
    </p:spTree>
    <p:extLst>
      <p:ext uri="{BB962C8B-B14F-4D97-AF65-F5344CB8AC3E}">
        <p14:creationId xmlns:p14="http://schemas.microsoft.com/office/powerpoint/2010/main" val="2004761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FB8F41-7BFB-4277-A174-66B514E2E590}" type="datetimeFigureOut">
              <a:rPr lang="pt-BR" smtClean="0"/>
              <a:t>01/12/2022</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73E258EF-8966-4BA3-BF61-C21F964C61C4}" type="slidenum">
              <a:rPr lang="pt-BR" smtClean="0"/>
              <a:t>‹nº›</a:t>
            </a:fld>
            <a:endParaRPr lang="pt-BR"/>
          </a:p>
        </p:txBody>
      </p:sp>
    </p:spTree>
    <p:extLst>
      <p:ext uri="{BB962C8B-B14F-4D97-AF65-F5344CB8AC3E}">
        <p14:creationId xmlns:p14="http://schemas.microsoft.com/office/powerpoint/2010/main" val="3185404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F2FB8F41-7BFB-4277-A174-66B514E2E590}" type="datetimeFigureOut">
              <a:rPr lang="pt-BR" smtClean="0"/>
              <a:t>01/12/2022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3E258EF-8966-4BA3-BF61-C21F964C61C4}" type="slidenum">
              <a:rPr lang="pt-BR" smtClean="0"/>
              <a:t>‹nº›</a:t>
            </a:fld>
            <a:endParaRPr lang="pt-BR"/>
          </a:p>
        </p:txBody>
      </p:sp>
    </p:spTree>
    <p:extLst>
      <p:ext uri="{BB962C8B-B14F-4D97-AF65-F5344CB8AC3E}">
        <p14:creationId xmlns:p14="http://schemas.microsoft.com/office/powerpoint/2010/main" val="472075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F2FB8F41-7BFB-4277-A174-66B514E2E590}" type="datetimeFigureOut">
              <a:rPr lang="pt-BR" smtClean="0"/>
              <a:t>01/12/2022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3E258EF-8966-4BA3-BF61-C21F964C61C4}" type="slidenum">
              <a:rPr lang="pt-BR" smtClean="0"/>
              <a:t>‹nº›</a:t>
            </a:fld>
            <a:endParaRPr lang="pt-BR"/>
          </a:p>
        </p:txBody>
      </p:sp>
    </p:spTree>
    <p:extLst>
      <p:ext uri="{BB962C8B-B14F-4D97-AF65-F5344CB8AC3E}">
        <p14:creationId xmlns:p14="http://schemas.microsoft.com/office/powerpoint/2010/main" val="3656607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B8F41-7BFB-4277-A174-66B514E2E590}" type="datetimeFigureOut">
              <a:rPr lang="pt-BR" smtClean="0"/>
              <a:t>01/12/2022</a:t>
            </a:fld>
            <a:endParaRPr lang="pt-B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E258EF-8966-4BA3-BF61-C21F964C61C4}" type="slidenum">
              <a:rPr lang="pt-BR" smtClean="0"/>
              <a:t>‹nº›</a:t>
            </a:fld>
            <a:endParaRPr lang="pt-BR"/>
          </a:p>
        </p:txBody>
      </p:sp>
    </p:spTree>
    <p:extLst>
      <p:ext uri="{BB962C8B-B14F-4D97-AF65-F5344CB8AC3E}">
        <p14:creationId xmlns:p14="http://schemas.microsoft.com/office/powerpoint/2010/main" val="1804083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g"/><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g"/></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3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g"/></Relationships>
</file>

<file path=ppt/slides/_rels/slide3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866" y="1101010"/>
            <a:ext cx="4438681" cy="4454657"/>
          </a:xfrm>
          <a:prstGeom prst="rect">
            <a:avLst/>
          </a:prstGeom>
        </p:spPr>
      </p:pic>
    </p:spTree>
    <p:extLst>
      <p:ext uri="{BB962C8B-B14F-4D97-AF65-F5344CB8AC3E}">
        <p14:creationId xmlns:p14="http://schemas.microsoft.com/office/powerpoint/2010/main" val="2773877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5"/>
          <p:cNvSpPr>
            <a:spLocks noChangeArrowheads="1"/>
          </p:cNvSpPr>
          <p:nvPr/>
        </p:nvSpPr>
        <p:spPr bwMode="auto">
          <a:xfrm>
            <a:off x="0" y="295275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5" name="Rectangle 6"/>
          <p:cNvSpPr>
            <a:spLocks noChangeArrowheads="1"/>
          </p:cNvSpPr>
          <p:nvPr/>
        </p:nvSpPr>
        <p:spPr bwMode="auto">
          <a:xfrm>
            <a:off x="0" y="5476875"/>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6" name="Rectangle 7"/>
          <p:cNvSpPr>
            <a:spLocks noChangeArrowheads="1"/>
          </p:cNvSpPr>
          <p:nvPr/>
        </p:nvSpPr>
        <p:spPr bwMode="auto">
          <a:xfrm>
            <a:off x="0" y="7953375"/>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pic>
        <p:nvPicPr>
          <p:cNvPr id="8" name="Imagem 7">
            <a:extLst>
              <a:ext uri="{FF2B5EF4-FFF2-40B4-BE49-F238E27FC236}">
                <a16:creationId xmlns:a16="http://schemas.microsoft.com/office/drawing/2014/main" id="{9B6C2805-857C-9423-212B-FE031D344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5" y="691242"/>
            <a:ext cx="3355142" cy="2516357"/>
          </a:xfrm>
          <a:prstGeom prst="rect">
            <a:avLst/>
          </a:prstGeom>
        </p:spPr>
      </p:pic>
      <p:pic>
        <p:nvPicPr>
          <p:cNvPr id="10" name="Imagem 9">
            <a:extLst>
              <a:ext uri="{FF2B5EF4-FFF2-40B4-BE49-F238E27FC236}">
                <a16:creationId xmlns:a16="http://schemas.microsoft.com/office/drawing/2014/main" id="{D2E0EF02-2D7D-A0CE-CC6D-44E02F0096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771" y="3454746"/>
            <a:ext cx="3355140" cy="2512161"/>
          </a:xfrm>
          <a:prstGeom prst="rect">
            <a:avLst/>
          </a:prstGeom>
        </p:spPr>
      </p:pic>
      <p:pic>
        <p:nvPicPr>
          <p:cNvPr id="12" name="Imagem 11">
            <a:extLst>
              <a:ext uri="{FF2B5EF4-FFF2-40B4-BE49-F238E27FC236}">
                <a16:creationId xmlns:a16="http://schemas.microsoft.com/office/drawing/2014/main" id="{08F45622-6909-C9C8-1CBB-118D9D8954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1" y="691242"/>
            <a:ext cx="3417010" cy="2562757"/>
          </a:xfrm>
          <a:prstGeom prst="rect">
            <a:avLst/>
          </a:prstGeom>
        </p:spPr>
      </p:pic>
      <p:pic>
        <p:nvPicPr>
          <p:cNvPr id="14" name="Imagem 13">
            <a:extLst>
              <a:ext uri="{FF2B5EF4-FFF2-40B4-BE49-F238E27FC236}">
                <a16:creationId xmlns:a16="http://schemas.microsoft.com/office/drawing/2014/main" id="{7218BC22-4203-DD40-C156-E4D6AAA2D2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0090" y="3449458"/>
            <a:ext cx="3355142" cy="2516356"/>
          </a:xfrm>
          <a:prstGeom prst="rect">
            <a:avLst/>
          </a:prstGeom>
        </p:spPr>
      </p:pic>
    </p:spTree>
    <p:extLst>
      <p:ext uri="{BB962C8B-B14F-4D97-AF65-F5344CB8AC3E}">
        <p14:creationId xmlns:p14="http://schemas.microsoft.com/office/powerpoint/2010/main" val="722186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7" name="CaixaDeTexto 6">
            <a:extLst>
              <a:ext uri="{FF2B5EF4-FFF2-40B4-BE49-F238E27FC236}">
                <a16:creationId xmlns:a16="http://schemas.microsoft.com/office/drawing/2014/main" id="{D6F4C4F9-D03B-7449-1878-AB9EAC38D7AD}"/>
              </a:ext>
            </a:extLst>
          </p:cNvPr>
          <p:cNvSpPr txBox="1"/>
          <p:nvPr/>
        </p:nvSpPr>
        <p:spPr>
          <a:xfrm>
            <a:off x="1371599" y="2076367"/>
            <a:ext cx="7167716" cy="2423933"/>
          </a:xfrm>
          <a:prstGeom prst="rect">
            <a:avLst/>
          </a:prstGeom>
          <a:noFill/>
        </p:spPr>
        <p:txBody>
          <a:bodyPr wrap="square">
            <a:spAutoFit/>
          </a:bodyPr>
          <a:lstStyle/>
          <a:p>
            <a:pPr algn="ctr" fontAlgn="base">
              <a:lnSpc>
                <a:spcPts val="1800"/>
              </a:lnSpc>
              <a:spcAft>
                <a:spcPts val="800"/>
              </a:spcAft>
            </a:pPr>
            <a:r>
              <a:rPr lang="pt-BR" sz="2800"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PROJETO LUZ DE CAMARIM</a:t>
            </a:r>
          </a:p>
          <a:p>
            <a:pPr algn="ctr" fontAlgn="base">
              <a:lnSpc>
                <a:spcPts val="1800"/>
              </a:lnSpc>
              <a:spcAft>
                <a:spcPts val="800"/>
              </a:spcAft>
            </a:pPr>
            <a:endParaRPr lang="pt-BR" sz="2000"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endParaRPr>
          </a:p>
          <a:p>
            <a:pPr algn="just" fontAlgn="base">
              <a:lnSpc>
                <a:spcPts val="1800"/>
              </a:lnSpc>
              <a:spcAft>
                <a:spcPts val="800"/>
              </a:spcAft>
            </a:pPr>
            <a:r>
              <a:rPr lang="pt-BR" sz="20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Luz de Camarim: Dia de Beleza para Mulheres na Comunidade São Francisco de Assis – Rio Preto da Eva.  </a:t>
            </a:r>
            <a:endParaRPr lang="pt-BR" sz="2000" dirty="0">
              <a:effectLst/>
              <a:latin typeface="Arial" panose="020B0604020202020204" pitchFamily="34" charset="0"/>
              <a:ea typeface="Calibri" panose="020F0502020204030204" pitchFamily="34" charset="0"/>
              <a:cs typeface="Arial" panose="020B0604020202020204" pitchFamily="34" charset="0"/>
            </a:endParaRPr>
          </a:p>
          <a:p>
            <a:pPr algn="just" fontAlgn="base">
              <a:lnSpc>
                <a:spcPts val="1800"/>
              </a:lnSpc>
              <a:spcAft>
                <a:spcPts val="800"/>
              </a:spcAft>
            </a:pPr>
            <a:r>
              <a:rPr lang="pt-BR" sz="20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O trabalho foi executado e teve o alcance de 52 mulheres, que obtivemos 94 serviços atendidos, mais 20 Homens alcançados com o serviço de cortes de cabelo.</a:t>
            </a:r>
            <a:endParaRPr lang="pt-BR" sz="2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pt-BR" sz="2000" dirty="0">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1874128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905999" cy="6858000"/>
          </a:xfrm>
          <a:prstGeom prst="rect">
            <a:avLst/>
          </a:prstGeom>
        </p:spPr>
      </p:pic>
      <p:pic>
        <p:nvPicPr>
          <p:cNvPr id="13" name="Imagem 12">
            <a:extLst>
              <a:ext uri="{FF2B5EF4-FFF2-40B4-BE49-F238E27FC236}">
                <a16:creationId xmlns:a16="http://schemas.microsoft.com/office/drawing/2014/main" id="{21A36F2E-C217-7372-66A3-B32B7350C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201" y="300000"/>
            <a:ext cx="3765523" cy="2824142"/>
          </a:xfrm>
          <a:prstGeom prst="rect">
            <a:avLst/>
          </a:prstGeom>
        </p:spPr>
      </p:pic>
      <p:pic>
        <p:nvPicPr>
          <p:cNvPr id="15" name="Imagem 14">
            <a:extLst>
              <a:ext uri="{FF2B5EF4-FFF2-40B4-BE49-F238E27FC236}">
                <a16:creationId xmlns:a16="http://schemas.microsoft.com/office/drawing/2014/main" id="{A9EFDCE0-2803-D6FE-7B1F-6E15B5D9B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202" y="3429000"/>
            <a:ext cx="3765523" cy="2824142"/>
          </a:xfrm>
          <a:prstGeom prst="rect">
            <a:avLst/>
          </a:prstGeom>
        </p:spPr>
      </p:pic>
      <p:pic>
        <p:nvPicPr>
          <p:cNvPr id="17" name="Imagem 16">
            <a:extLst>
              <a:ext uri="{FF2B5EF4-FFF2-40B4-BE49-F238E27FC236}">
                <a16:creationId xmlns:a16="http://schemas.microsoft.com/office/drawing/2014/main" id="{F9FECDF8-CBE4-C08E-7088-0C2E5FB534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2276" y="3429000"/>
            <a:ext cx="3765523" cy="2824142"/>
          </a:xfrm>
          <a:prstGeom prst="rect">
            <a:avLst/>
          </a:prstGeom>
        </p:spPr>
      </p:pic>
      <p:pic>
        <p:nvPicPr>
          <p:cNvPr id="19" name="Imagem 18">
            <a:extLst>
              <a:ext uri="{FF2B5EF4-FFF2-40B4-BE49-F238E27FC236}">
                <a16:creationId xmlns:a16="http://schemas.microsoft.com/office/drawing/2014/main" id="{B1A4E222-52B7-C469-CE5A-95BA4778A5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2277" y="300000"/>
            <a:ext cx="3765523" cy="2824142"/>
          </a:xfrm>
          <a:prstGeom prst="rect">
            <a:avLst/>
          </a:prstGeom>
        </p:spPr>
      </p:pic>
    </p:spTree>
    <p:extLst>
      <p:ext uri="{BB962C8B-B14F-4D97-AF65-F5344CB8AC3E}">
        <p14:creationId xmlns:p14="http://schemas.microsoft.com/office/powerpoint/2010/main" val="1578930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Rectangle 5"/>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3" name="Rectangle 6"/>
          <p:cNvSpPr>
            <a:spLocks noChangeArrowheads="1"/>
          </p:cNvSpPr>
          <p:nvPr/>
        </p:nvSpPr>
        <p:spPr bwMode="auto">
          <a:xfrm>
            <a:off x="90488" y="3000375"/>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5" name="Rectangle 7"/>
          <p:cNvSpPr>
            <a:spLocks noChangeArrowheads="1"/>
          </p:cNvSpPr>
          <p:nvPr/>
        </p:nvSpPr>
        <p:spPr bwMode="auto">
          <a:xfrm>
            <a:off x="0" y="554355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6" name="Rectangle 8"/>
          <p:cNvSpPr>
            <a:spLocks noChangeArrowheads="1"/>
          </p:cNvSpPr>
          <p:nvPr/>
        </p:nvSpPr>
        <p:spPr bwMode="auto">
          <a:xfrm>
            <a:off x="90488" y="8772525"/>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pic>
        <p:nvPicPr>
          <p:cNvPr id="20" name="Imagem 19">
            <a:extLst>
              <a:ext uri="{FF2B5EF4-FFF2-40B4-BE49-F238E27FC236}">
                <a16:creationId xmlns:a16="http://schemas.microsoft.com/office/drawing/2014/main" id="{F00CB1F4-E8E1-69F5-7F84-B35EC3B40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604" y="705972"/>
            <a:ext cx="3362396" cy="2521797"/>
          </a:xfrm>
          <a:prstGeom prst="rect">
            <a:avLst/>
          </a:prstGeom>
        </p:spPr>
      </p:pic>
      <p:pic>
        <p:nvPicPr>
          <p:cNvPr id="22" name="Imagem 21">
            <a:extLst>
              <a:ext uri="{FF2B5EF4-FFF2-40B4-BE49-F238E27FC236}">
                <a16:creationId xmlns:a16="http://schemas.microsoft.com/office/drawing/2014/main" id="{0E79DFD9-830C-BB66-E40D-1D98E4EC5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616" y="671175"/>
            <a:ext cx="3362396" cy="2521797"/>
          </a:xfrm>
          <a:prstGeom prst="rect">
            <a:avLst/>
          </a:prstGeom>
        </p:spPr>
      </p:pic>
      <p:pic>
        <p:nvPicPr>
          <p:cNvPr id="24" name="Imagem 23">
            <a:extLst>
              <a:ext uri="{FF2B5EF4-FFF2-40B4-BE49-F238E27FC236}">
                <a16:creationId xmlns:a16="http://schemas.microsoft.com/office/drawing/2014/main" id="{034E425F-9015-C93D-3740-16C1105FA1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0604" y="3457575"/>
            <a:ext cx="3362396" cy="2521797"/>
          </a:xfrm>
          <a:prstGeom prst="rect">
            <a:avLst/>
          </a:prstGeom>
        </p:spPr>
      </p:pic>
      <p:pic>
        <p:nvPicPr>
          <p:cNvPr id="26" name="Imagem 25">
            <a:extLst>
              <a:ext uri="{FF2B5EF4-FFF2-40B4-BE49-F238E27FC236}">
                <a16:creationId xmlns:a16="http://schemas.microsoft.com/office/drawing/2014/main" id="{F5D48652-9962-7F41-B68E-91071A9FA0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3616" y="3478954"/>
            <a:ext cx="3362396" cy="2521797"/>
          </a:xfrm>
          <a:prstGeom prst="rect">
            <a:avLst/>
          </a:prstGeom>
        </p:spPr>
      </p:pic>
    </p:spTree>
    <p:extLst>
      <p:ext uri="{BB962C8B-B14F-4D97-AF65-F5344CB8AC3E}">
        <p14:creationId xmlns:p14="http://schemas.microsoft.com/office/powerpoint/2010/main" val="1048143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3" name="CaixaDeTexto 2"/>
          <p:cNvSpPr txBox="1"/>
          <p:nvPr/>
        </p:nvSpPr>
        <p:spPr>
          <a:xfrm>
            <a:off x="1533832" y="875762"/>
            <a:ext cx="7079226" cy="4239943"/>
          </a:xfrm>
          <a:prstGeom prst="rect">
            <a:avLst/>
          </a:prstGeom>
          <a:noFill/>
        </p:spPr>
        <p:txBody>
          <a:bodyPr wrap="square" rtlCol="0">
            <a:spAutoFit/>
          </a:bodyPr>
          <a:lstStyle/>
          <a:p>
            <a:pPr algn="ctr" fontAlgn="base">
              <a:lnSpc>
                <a:spcPts val="1800"/>
              </a:lnSpc>
              <a:spcAft>
                <a:spcPts val="800"/>
              </a:spcAft>
            </a:pPr>
            <a:r>
              <a:rPr lang="pt-BR" sz="2400"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LUZ DE CAMARIM: </a:t>
            </a:r>
          </a:p>
          <a:p>
            <a:pPr algn="ctr" fontAlgn="base">
              <a:lnSpc>
                <a:spcPts val="1800"/>
              </a:lnSpc>
              <a:spcAft>
                <a:spcPts val="800"/>
              </a:spcAft>
            </a:pPr>
            <a:r>
              <a:rPr lang="pt-BR" sz="2400"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Dia de Beleza para Mulheres do Coroado.</a:t>
            </a:r>
          </a:p>
          <a:p>
            <a:pPr algn="just" fontAlgn="base">
              <a:lnSpc>
                <a:spcPts val="1800"/>
              </a:lnSpc>
              <a:spcAft>
                <a:spcPts val="800"/>
              </a:spcAft>
            </a:pPr>
            <a:r>
              <a:rPr lang="pt-BR" sz="1800"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 </a:t>
            </a:r>
            <a:endParaRPr lang="pt-BR" sz="1800" dirty="0">
              <a:effectLst/>
              <a:latin typeface="Arial" panose="020B0604020202020204" pitchFamily="34" charset="0"/>
              <a:ea typeface="Calibri" panose="020F0502020204030204" pitchFamily="34" charset="0"/>
              <a:cs typeface="Arial" panose="020B0604020202020204" pitchFamily="34" charset="0"/>
            </a:endParaRPr>
          </a:p>
          <a:p>
            <a:pPr marR="41275" algn="just">
              <a:lnSpc>
                <a:spcPct val="107000"/>
              </a:lnSpc>
              <a:spcAft>
                <a:spcPts val="800"/>
              </a:spcAft>
            </a:pPr>
            <a:r>
              <a:rPr lang="pt-B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Rua Ouro Preto, 513 – Coroado, nos dias 15 e 20 de Julho de 2022, no horário. Ao qual oferecemos os serviços as mulheres a partir de 16 anos em diante, com os serviços de corte de cabelo, hidratação, Escova, Design de Sobrancelha (com Henna) e Esmaltação.</a:t>
            </a:r>
            <a:endParaRPr lang="pt-BR" sz="1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pt-BR" sz="1800"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Alcançamos 299 mulheres, </a:t>
            </a:r>
            <a:r>
              <a:rPr lang="pt-B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com resultados positivos de satisfação em nossos atendimentos e qualidades dos produtos, ao qual teve consultoria sobre a forma de cuidados dos seus cabelos e de orientações sobre beleza com nossos profissionais.</a:t>
            </a:r>
            <a:endParaRPr lang="pt-BR"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pt-BR" sz="1800" dirty="0">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145751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6" name="Imagem 5">
            <a:extLst>
              <a:ext uri="{FF2B5EF4-FFF2-40B4-BE49-F238E27FC236}">
                <a16:creationId xmlns:a16="http://schemas.microsoft.com/office/drawing/2014/main" id="{193D3087-6960-F401-3CB2-3552E6CAB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614" y="444967"/>
            <a:ext cx="3804852" cy="2853639"/>
          </a:xfrm>
          <a:prstGeom prst="rect">
            <a:avLst/>
          </a:prstGeom>
        </p:spPr>
      </p:pic>
      <p:pic>
        <p:nvPicPr>
          <p:cNvPr id="8" name="Imagem 7">
            <a:extLst>
              <a:ext uri="{FF2B5EF4-FFF2-40B4-BE49-F238E27FC236}">
                <a16:creationId xmlns:a16="http://schemas.microsoft.com/office/drawing/2014/main" id="{4A4E95E7-5BE0-AE25-8DE5-AAE09FCCA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8534" y="444968"/>
            <a:ext cx="3804852" cy="2853639"/>
          </a:xfrm>
          <a:prstGeom prst="rect">
            <a:avLst/>
          </a:prstGeom>
        </p:spPr>
      </p:pic>
      <p:pic>
        <p:nvPicPr>
          <p:cNvPr id="10" name="Imagem 9">
            <a:extLst>
              <a:ext uri="{FF2B5EF4-FFF2-40B4-BE49-F238E27FC236}">
                <a16:creationId xmlns:a16="http://schemas.microsoft.com/office/drawing/2014/main" id="{942ED9F9-89FF-4DEB-2BD0-C656F076D7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614" y="3429000"/>
            <a:ext cx="3804852" cy="2853639"/>
          </a:xfrm>
          <a:prstGeom prst="rect">
            <a:avLst/>
          </a:prstGeom>
        </p:spPr>
      </p:pic>
      <p:pic>
        <p:nvPicPr>
          <p:cNvPr id="12" name="Imagem 11">
            <a:extLst>
              <a:ext uri="{FF2B5EF4-FFF2-40B4-BE49-F238E27FC236}">
                <a16:creationId xmlns:a16="http://schemas.microsoft.com/office/drawing/2014/main" id="{21A0C59A-3347-2FBC-6296-02A05FF9D0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8535" y="3429000"/>
            <a:ext cx="3804852" cy="2853639"/>
          </a:xfrm>
          <a:prstGeom prst="rect">
            <a:avLst/>
          </a:prstGeom>
        </p:spPr>
      </p:pic>
    </p:spTree>
    <p:extLst>
      <p:ext uri="{BB962C8B-B14F-4D97-AF65-F5344CB8AC3E}">
        <p14:creationId xmlns:p14="http://schemas.microsoft.com/office/powerpoint/2010/main" val="1489088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5"/>
          <p:cNvSpPr>
            <a:spLocks noChangeArrowheads="1"/>
          </p:cNvSpPr>
          <p:nvPr/>
        </p:nvSpPr>
        <p:spPr bwMode="auto">
          <a:xfrm>
            <a:off x="0" y="26289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5" name="Rectangle 6"/>
          <p:cNvSpPr>
            <a:spLocks noChangeArrowheads="1"/>
          </p:cNvSpPr>
          <p:nvPr/>
        </p:nvSpPr>
        <p:spPr bwMode="auto">
          <a:xfrm>
            <a:off x="0" y="48006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pic>
        <p:nvPicPr>
          <p:cNvPr id="7" name="Imagem 6">
            <a:extLst>
              <a:ext uri="{FF2B5EF4-FFF2-40B4-BE49-F238E27FC236}">
                <a16:creationId xmlns:a16="http://schemas.microsoft.com/office/drawing/2014/main" id="{DB6988CA-C418-4703-D461-8E0E705C5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710" y="450320"/>
            <a:ext cx="3785183" cy="2838887"/>
          </a:xfrm>
          <a:prstGeom prst="rect">
            <a:avLst/>
          </a:prstGeom>
        </p:spPr>
      </p:pic>
      <p:pic>
        <p:nvPicPr>
          <p:cNvPr id="9" name="Imagem 8">
            <a:extLst>
              <a:ext uri="{FF2B5EF4-FFF2-40B4-BE49-F238E27FC236}">
                <a16:creationId xmlns:a16="http://schemas.microsoft.com/office/drawing/2014/main" id="{EB468A6B-DF60-8C68-7E44-E967AFFEC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4836" y="450321"/>
            <a:ext cx="3785183" cy="2838887"/>
          </a:xfrm>
          <a:prstGeom prst="rect">
            <a:avLst/>
          </a:prstGeom>
        </p:spPr>
      </p:pic>
      <p:pic>
        <p:nvPicPr>
          <p:cNvPr id="11" name="Imagem 10">
            <a:extLst>
              <a:ext uri="{FF2B5EF4-FFF2-40B4-BE49-F238E27FC236}">
                <a16:creationId xmlns:a16="http://schemas.microsoft.com/office/drawing/2014/main" id="{052CE67B-1B0C-6B5B-0E6B-16516BEA49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710" y="3381155"/>
            <a:ext cx="3785183" cy="2838887"/>
          </a:xfrm>
          <a:prstGeom prst="rect">
            <a:avLst/>
          </a:prstGeom>
        </p:spPr>
      </p:pic>
      <p:pic>
        <p:nvPicPr>
          <p:cNvPr id="13" name="Imagem 12">
            <a:extLst>
              <a:ext uri="{FF2B5EF4-FFF2-40B4-BE49-F238E27FC236}">
                <a16:creationId xmlns:a16="http://schemas.microsoft.com/office/drawing/2014/main" id="{495FF4BA-DD04-2206-D42F-854786823D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3000" y="3381156"/>
            <a:ext cx="3785183" cy="2838887"/>
          </a:xfrm>
          <a:prstGeom prst="rect">
            <a:avLst/>
          </a:prstGeom>
        </p:spPr>
      </p:pic>
    </p:spTree>
    <p:extLst>
      <p:ext uri="{BB962C8B-B14F-4D97-AF65-F5344CB8AC3E}">
        <p14:creationId xmlns:p14="http://schemas.microsoft.com/office/powerpoint/2010/main" val="703867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5"/>
          <p:cNvSpPr>
            <a:spLocks noChangeArrowheads="1"/>
          </p:cNvSpPr>
          <p:nvPr/>
        </p:nvSpPr>
        <p:spPr bwMode="auto">
          <a:xfrm>
            <a:off x="0" y="26289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5" name="Rectangle 6"/>
          <p:cNvSpPr>
            <a:spLocks noChangeArrowheads="1"/>
          </p:cNvSpPr>
          <p:nvPr/>
        </p:nvSpPr>
        <p:spPr bwMode="auto">
          <a:xfrm>
            <a:off x="0" y="48006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6" name="CaixaDeTexto 5">
            <a:extLst>
              <a:ext uri="{FF2B5EF4-FFF2-40B4-BE49-F238E27FC236}">
                <a16:creationId xmlns:a16="http://schemas.microsoft.com/office/drawing/2014/main" id="{49EFEF0F-5717-84F5-80DC-102CC57B0C80}"/>
              </a:ext>
            </a:extLst>
          </p:cNvPr>
          <p:cNvSpPr txBox="1"/>
          <p:nvPr/>
        </p:nvSpPr>
        <p:spPr>
          <a:xfrm>
            <a:off x="840658" y="1224116"/>
            <a:ext cx="8052619" cy="4230774"/>
          </a:xfrm>
          <a:prstGeom prst="rect">
            <a:avLst/>
          </a:prstGeom>
          <a:noFill/>
        </p:spPr>
        <p:txBody>
          <a:bodyPr wrap="square" rtlCol="0">
            <a:spAutoFit/>
          </a:bodyPr>
          <a:lstStyle/>
          <a:p>
            <a:pPr algn="ctr" fontAlgn="base">
              <a:lnSpc>
                <a:spcPts val="1800"/>
              </a:lnSpc>
              <a:spcAft>
                <a:spcPts val="800"/>
              </a:spcAft>
            </a:pPr>
            <a:r>
              <a:rPr lang="pt-BR" sz="1800"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LUZ DE CAMARIM: </a:t>
            </a:r>
          </a:p>
          <a:p>
            <a:pPr algn="ctr" fontAlgn="base">
              <a:lnSpc>
                <a:spcPts val="1800"/>
              </a:lnSpc>
              <a:spcAft>
                <a:spcPts val="800"/>
              </a:spcAft>
            </a:pPr>
            <a:r>
              <a:rPr lang="pt-BR" sz="1800"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Dia de Beleza para Mulheres do Conjunto </a:t>
            </a:r>
          </a:p>
          <a:p>
            <a:pPr algn="ctr" fontAlgn="base">
              <a:lnSpc>
                <a:spcPts val="1800"/>
              </a:lnSpc>
              <a:spcAft>
                <a:spcPts val="800"/>
              </a:spcAft>
            </a:pPr>
            <a:r>
              <a:rPr lang="pt-BR" sz="1800"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Habitacional Viver Melhor – 2 Etapa.  </a:t>
            </a:r>
            <a:endParaRPr lang="pt-BR" sz="1800" dirty="0">
              <a:effectLst/>
              <a:latin typeface="Arial" panose="020B0604020202020204" pitchFamily="34" charset="0"/>
              <a:ea typeface="Calibri" panose="020F0502020204030204" pitchFamily="34" charset="0"/>
              <a:cs typeface="Arial" panose="020B0604020202020204" pitchFamily="34" charset="0"/>
            </a:endParaRPr>
          </a:p>
          <a:p>
            <a:pPr algn="just" fontAlgn="base">
              <a:lnSpc>
                <a:spcPts val="1800"/>
              </a:lnSpc>
              <a:spcAft>
                <a:spcPts val="800"/>
              </a:spcAft>
            </a:pPr>
            <a:r>
              <a:rPr lang="pt-B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Iniciamos as atividades no Bairro do Conjunto Habitacional Viver Melhor – 2 Etapa, através da Parceria com o Presidente do projeto Social Renovar Sr. Luciano </a:t>
            </a:r>
            <a:r>
              <a:rPr lang="pt-BR" sz="1800" dirty="0" err="1">
                <a:solidFill>
                  <a:srgbClr val="222222"/>
                </a:solidFill>
                <a:effectLst/>
                <a:latin typeface="Arial" panose="020B0604020202020204" pitchFamily="34" charset="0"/>
                <a:ea typeface="Times New Roman" panose="02020603050405020304" pitchFamily="18" charset="0"/>
                <a:cs typeface="Arial" panose="020B0604020202020204" pitchFamily="34" charset="0"/>
              </a:rPr>
              <a:t>Mawé</a:t>
            </a:r>
            <a:r>
              <a:rPr lang="pt-B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 e Instituto IPACB Sra. Michele Brito, realizado na Rua Aldeias, s/n – Conjunto Habitacional Viver Melhor – 2 Etapa, Bairro Lago Azul, ao lado da Quadra 06, nos dias 22 e 25 de Julho de 2022.</a:t>
            </a:r>
          </a:p>
          <a:p>
            <a:pPr algn="just" fontAlgn="base">
              <a:lnSpc>
                <a:spcPts val="1800"/>
              </a:lnSpc>
              <a:spcAft>
                <a:spcPts val="800"/>
              </a:spcAft>
            </a:pPr>
            <a:r>
              <a:rPr lang="pt-BR" sz="1800"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  </a:t>
            </a:r>
            <a:endParaRPr lang="pt-BR" sz="1800" dirty="0">
              <a:effectLst/>
              <a:latin typeface="Arial" panose="020B0604020202020204" pitchFamily="34" charset="0"/>
              <a:ea typeface="Calibri" panose="020F0502020204030204" pitchFamily="34" charset="0"/>
              <a:cs typeface="Arial" panose="020B0604020202020204" pitchFamily="34" charset="0"/>
            </a:endParaRPr>
          </a:p>
          <a:p>
            <a:pPr marR="41275" algn="just">
              <a:lnSpc>
                <a:spcPts val="1465"/>
              </a:lnSpc>
              <a:spcAft>
                <a:spcPts val="800"/>
              </a:spcAft>
            </a:pPr>
            <a:r>
              <a:rPr lang="pt-BR" sz="1800"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Alcançamos 219 mulheres, </a:t>
            </a:r>
            <a:r>
              <a:rPr lang="pt-B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com resultados positivos de satisfação em nossos atendimentos e qualidades dos produtos, ao qual teve consultoria sobre a forma de cuidados dos seus cabelos e de orientações sobre beleza com nossos profissionais.</a:t>
            </a:r>
            <a:endParaRPr lang="pt-BR"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pt-BR" sz="1800" dirty="0">
                <a:effectLst/>
                <a:latin typeface="Arial" panose="020B0604020202020204" pitchFamily="34" charset="0"/>
                <a:ea typeface="Calibri" panose="020F0502020204030204" pitchFamily="34" charset="0"/>
                <a:cs typeface="Arial" panose="020B0604020202020204" pitchFamily="34" charset="0"/>
              </a:rPr>
              <a:t> </a:t>
            </a:r>
          </a:p>
          <a:p>
            <a:endParaRPr lang="pt-BR" dirty="0"/>
          </a:p>
        </p:txBody>
      </p:sp>
    </p:spTree>
    <p:extLst>
      <p:ext uri="{BB962C8B-B14F-4D97-AF65-F5344CB8AC3E}">
        <p14:creationId xmlns:p14="http://schemas.microsoft.com/office/powerpoint/2010/main" val="1439172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5"/>
          <p:cNvSpPr>
            <a:spLocks noChangeArrowheads="1"/>
          </p:cNvSpPr>
          <p:nvPr/>
        </p:nvSpPr>
        <p:spPr bwMode="auto">
          <a:xfrm>
            <a:off x="0" y="26289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5" name="Rectangle 6"/>
          <p:cNvSpPr>
            <a:spLocks noChangeArrowheads="1"/>
          </p:cNvSpPr>
          <p:nvPr/>
        </p:nvSpPr>
        <p:spPr bwMode="auto">
          <a:xfrm>
            <a:off x="0" y="48006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pic>
        <p:nvPicPr>
          <p:cNvPr id="9" name="Imagem 8">
            <a:extLst>
              <a:ext uri="{FF2B5EF4-FFF2-40B4-BE49-F238E27FC236}">
                <a16:creationId xmlns:a16="http://schemas.microsoft.com/office/drawing/2014/main" id="{99F4DB6C-82FE-092C-309C-B4F88B20B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964" y="711699"/>
            <a:ext cx="3588536" cy="2691402"/>
          </a:xfrm>
          <a:prstGeom prst="rect">
            <a:avLst/>
          </a:prstGeom>
        </p:spPr>
      </p:pic>
      <p:pic>
        <p:nvPicPr>
          <p:cNvPr id="11" name="Imagem 10">
            <a:extLst>
              <a:ext uri="{FF2B5EF4-FFF2-40B4-BE49-F238E27FC236}">
                <a16:creationId xmlns:a16="http://schemas.microsoft.com/office/drawing/2014/main" id="{EF2C4204-8605-0FB0-785B-4BBA2B9133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2493" y="3589792"/>
            <a:ext cx="3495008" cy="2621256"/>
          </a:xfrm>
          <a:prstGeom prst="rect">
            <a:avLst/>
          </a:prstGeom>
        </p:spPr>
      </p:pic>
      <p:pic>
        <p:nvPicPr>
          <p:cNvPr id="13" name="Imagem 12">
            <a:extLst>
              <a:ext uri="{FF2B5EF4-FFF2-40B4-BE49-F238E27FC236}">
                <a16:creationId xmlns:a16="http://schemas.microsoft.com/office/drawing/2014/main" id="{6B8E4330-343C-9E85-25F9-73C1D0938E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500" y="3519647"/>
            <a:ext cx="3588536" cy="2691402"/>
          </a:xfrm>
          <a:prstGeom prst="rect">
            <a:avLst/>
          </a:prstGeom>
        </p:spPr>
      </p:pic>
      <p:pic>
        <p:nvPicPr>
          <p:cNvPr id="15" name="Imagem 14">
            <a:extLst>
              <a:ext uri="{FF2B5EF4-FFF2-40B4-BE49-F238E27FC236}">
                <a16:creationId xmlns:a16="http://schemas.microsoft.com/office/drawing/2014/main" id="{E535B939-DE9C-A938-7157-E485A1E756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8500" y="711699"/>
            <a:ext cx="3588536" cy="2691402"/>
          </a:xfrm>
          <a:prstGeom prst="rect">
            <a:avLst/>
          </a:prstGeom>
        </p:spPr>
      </p:pic>
    </p:spTree>
    <p:extLst>
      <p:ext uri="{BB962C8B-B14F-4D97-AF65-F5344CB8AC3E}">
        <p14:creationId xmlns:p14="http://schemas.microsoft.com/office/powerpoint/2010/main" val="3615358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5"/>
          <p:cNvSpPr>
            <a:spLocks noChangeArrowheads="1"/>
          </p:cNvSpPr>
          <p:nvPr/>
        </p:nvSpPr>
        <p:spPr bwMode="auto">
          <a:xfrm>
            <a:off x="0" y="26289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5" name="Rectangle 6"/>
          <p:cNvSpPr>
            <a:spLocks noChangeArrowheads="1"/>
          </p:cNvSpPr>
          <p:nvPr/>
        </p:nvSpPr>
        <p:spPr bwMode="auto">
          <a:xfrm>
            <a:off x="0" y="48006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pic>
        <p:nvPicPr>
          <p:cNvPr id="9" name="Imagem 8">
            <a:extLst>
              <a:ext uri="{FF2B5EF4-FFF2-40B4-BE49-F238E27FC236}">
                <a16:creationId xmlns:a16="http://schemas.microsoft.com/office/drawing/2014/main" id="{2ED5B76C-49BB-D530-16C6-F7D344FFD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6160" y="597484"/>
            <a:ext cx="3568853" cy="2676640"/>
          </a:xfrm>
          <a:prstGeom prst="rect">
            <a:avLst/>
          </a:prstGeom>
        </p:spPr>
      </p:pic>
      <p:pic>
        <p:nvPicPr>
          <p:cNvPr id="11" name="Imagem 10">
            <a:extLst>
              <a:ext uri="{FF2B5EF4-FFF2-40B4-BE49-F238E27FC236}">
                <a16:creationId xmlns:a16="http://schemas.microsoft.com/office/drawing/2014/main" id="{3D82B6FE-7356-F390-1BD0-147D01862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6161" y="3429000"/>
            <a:ext cx="3568853" cy="2676640"/>
          </a:xfrm>
          <a:prstGeom prst="rect">
            <a:avLst/>
          </a:prstGeom>
        </p:spPr>
      </p:pic>
      <p:pic>
        <p:nvPicPr>
          <p:cNvPr id="13" name="Imagem 12">
            <a:extLst>
              <a:ext uri="{FF2B5EF4-FFF2-40B4-BE49-F238E27FC236}">
                <a16:creationId xmlns:a16="http://schemas.microsoft.com/office/drawing/2014/main" id="{0EDEFFC3-3638-AF8E-F8F2-616D9C3FC0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5513" y="3414408"/>
            <a:ext cx="3568853" cy="2676640"/>
          </a:xfrm>
          <a:prstGeom prst="rect">
            <a:avLst/>
          </a:prstGeom>
        </p:spPr>
      </p:pic>
      <p:pic>
        <p:nvPicPr>
          <p:cNvPr id="15" name="Imagem 14">
            <a:extLst>
              <a:ext uri="{FF2B5EF4-FFF2-40B4-BE49-F238E27FC236}">
                <a16:creationId xmlns:a16="http://schemas.microsoft.com/office/drawing/2014/main" id="{FC1F885A-DC0F-0356-5EBA-5B7CE6B89B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5514" y="597484"/>
            <a:ext cx="3568853" cy="2676640"/>
          </a:xfrm>
          <a:prstGeom prst="rect">
            <a:avLst/>
          </a:prstGeom>
        </p:spPr>
      </p:pic>
    </p:spTree>
    <p:extLst>
      <p:ext uri="{BB962C8B-B14F-4D97-AF65-F5344CB8AC3E}">
        <p14:creationId xmlns:p14="http://schemas.microsoft.com/office/powerpoint/2010/main" val="734704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7088" y="1235657"/>
            <a:ext cx="2117451" cy="2125074"/>
          </a:xfrm>
          <a:prstGeom prst="rect">
            <a:avLst/>
          </a:prstGeom>
        </p:spPr>
      </p:pic>
      <p:sp>
        <p:nvSpPr>
          <p:cNvPr id="2" name="CaixaDeTexto 1"/>
          <p:cNvSpPr txBox="1"/>
          <p:nvPr/>
        </p:nvSpPr>
        <p:spPr>
          <a:xfrm>
            <a:off x="1740312" y="3908316"/>
            <a:ext cx="6489290" cy="1077218"/>
          </a:xfrm>
          <a:prstGeom prst="rect">
            <a:avLst/>
          </a:prstGeom>
          <a:noFill/>
        </p:spPr>
        <p:txBody>
          <a:bodyPr wrap="square" rtlCol="0">
            <a:spAutoFit/>
          </a:bodyPr>
          <a:lstStyle/>
          <a:p>
            <a:pPr algn="ctr"/>
            <a:r>
              <a:rPr lang="pt-BR" sz="3200" b="1" dirty="0">
                <a:solidFill>
                  <a:schemeClr val="accent6">
                    <a:lumMod val="75000"/>
                  </a:schemeClr>
                </a:solidFill>
              </a:rPr>
              <a:t>AÇÕES PROAMAZÔNIA </a:t>
            </a:r>
          </a:p>
          <a:p>
            <a:pPr algn="ctr"/>
            <a:r>
              <a:rPr lang="pt-BR" sz="3200" b="1" dirty="0">
                <a:solidFill>
                  <a:schemeClr val="accent6">
                    <a:lumMod val="75000"/>
                  </a:schemeClr>
                </a:solidFill>
              </a:rPr>
              <a:t>2022</a:t>
            </a:r>
          </a:p>
        </p:txBody>
      </p:sp>
    </p:spTree>
    <p:extLst>
      <p:ext uri="{BB962C8B-B14F-4D97-AF65-F5344CB8AC3E}">
        <p14:creationId xmlns:p14="http://schemas.microsoft.com/office/powerpoint/2010/main" val="1817575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5"/>
          <p:cNvSpPr>
            <a:spLocks noChangeArrowheads="1"/>
          </p:cNvSpPr>
          <p:nvPr/>
        </p:nvSpPr>
        <p:spPr bwMode="auto">
          <a:xfrm>
            <a:off x="0" y="26289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5" name="Rectangle 6"/>
          <p:cNvSpPr>
            <a:spLocks noChangeArrowheads="1"/>
          </p:cNvSpPr>
          <p:nvPr/>
        </p:nvSpPr>
        <p:spPr bwMode="auto">
          <a:xfrm>
            <a:off x="0" y="48006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6" name="CaixaDeTexto 5">
            <a:extLst>
              <a:ext uri="{FF2B5EF4-FFF2-40B4-BE49-F238E27FC236}">
                <a16:creationId xmlns:a16="http://schemas.microsoft.com/office/drawing/2014/main" id="{A21C2C40-B4FB-9F02-E7B5-21C31F4A79C6}"/>
              </a:ext>
            </a:extLst>
          </p:cNvPr>
          <p:cNvSpPr txBox="1"/>
          <p:nvPr/>
        </p:nvSpPr>
        <p:spPr>
          <a:xfrm>
            <a:off x="855406" y="1769808"/>
            <a:ext cx="8096865" cy="3421449"/>
          </a:xfrm>
          <a:prstGeom prst="rect">
            <a:avLst/>
          </a:prstGeom>
          <a:noFill/>
        </p:spPr>
        <p:txBody>
          <a:bodyPr wrap="square" rtlCol="0">
            <a:spAutoFit/>
          </a:bodyPr>
          <a:lstStyle/>
          <a:p>
            <a:pPr algn="ctr" fontAlgn="base">
              <a:lnSpc>
                <a:spcPts val="1800"/>
              </a:lnSpc>
              <a:spcAft>
                <a:spcPts val="800"/>
              </a:spcAft>
            </a:pPr>
            <a:r>
              <a:rPr lang="pt-BR" sz="1800"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LUZ DE CAMARIM: </a:t>
            </a:r>
          </a:p>
          <a:p>
            <a:pPr algn="ctr" fontAlgn="base">
              <a:lnSpc>
                <a:spcPts val="1800"/>
              </a:lnSpc>
              <a:spcAft>
                <a:spcPts val="800"/>
              </a:spcAft>
            </a:pPr>
            <a:r>
              <a:rPr lang="pt-BR" sz="1800"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Dia de Beleza para Mulheres da BR 174 KM 2 – </a:t>
            </a:r>
          </a:p>
          <a:p>
            <a:pPr algn="ctr" fontAlgn="base">
              <a:lnSpc>
                <a:spcPts val="1800"/>
              </a:lnSpc>
              <a:spcAft>
                <a:spcPts val="800"/>
              </a:spcAft>
            </a:pPr>
            <a:r>
              <a:rPr lang="pt-BR" sz="1800"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Comunidade Frederico Veiga, em comemoração ao Dia do Agricultor do município de Manaus. </a:t>
            </a:r>
            <a:endParaRPr lang="pt-BR" sz="1800" dirty="0">
              <a:effectLst/>
              <a:latin typeface="Arial" panose="020B0604020202020204" pitchFamily="34" charset="0"/>
              <a:ea typeface="Calibri" panose="020F0502020204030204" pitchFamily="34" charset="0"/>
              <a:cs typeface="Arial" panose="020B0604020202020204" pitchFamily="34" charset="0"/>
            </a:endParaRPr>
          </a:p>
          <a:p>
            <a:pPr algn="just" fontAlgn="base">
              <a:lnSpc>
                <a:spcPts val="1800"/>
              </a:lnSpc>
              <a:spcAft>
                <a:spcPts val="800"/>
              </a:spcAft>
            </a:pPr>
            <a:r>
              <a:rPr lang="pt-B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Iniciamos as atividades na Estrada BR 174, no Ramal Claudio Mesquita KM 2, em parceria com a Associação dos Agricultores Familiares da Comunidade Frederico Veiga, realizado na sede da Associação, no dia 28 de Julho de 2022.</a:t>
            </a:r>
          </a:p>
          <a:p>
            <a:pPr algn="just" fontAlgn="base">
              <a:lnSpc>
                <a:spcPts val="1800"/>
              </a:lnSpc>
              <a:spcAft>
                <a:spcPts val="800"/>
              </a:spcAft>
            </a:pPr>
            <a:br>
              <a:rPr lang="pt-BR" sz="1800"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br>
            <a:r>
              <a:rPr lang="pt-B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O trabalho foi executado e teve o alcance de</a:t>
            </a:r>
            <a:r>
              <a:rPr lang="pt-BR" sz="1800"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 </a:t>
            </a:r>
            <a:r>
              <a:rPr lang="pt-B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85 mulheres, que obtivemos 134 serviços atendidos. </a:t>
            </a:r>
            <a:endParaRPr lang="pt-BR" sz="1800" dirty="0">
              <a:effectLst/>
              <a:latin typeface="Arial" panose="020B0604020202020204" pitchFamily="34" charset="0"/>
              <a:ea typeface="Calibri" panose="020F0502020204030204" pitchFamily="34" charset="0"/>
              <a:cs typeface="Arial" panose="020B0604020202020204" pitchFamily="34" charset="0"/>
            </a:endParaRPr>
          </a:p>
          <a:p>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9186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5"/>
          <p:cNvSpPr>
            <a:spLocks noChangeArrowheads="1"/>
          </p:cNvSpPr>
          <p:nvPr/>
        </p:nvSpPr>
        <p:spPr bwMode="auto">
          <a:xfrm>
            <a:off x="0" y="26289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5" name="Rectangle 6"/>
          <p:cNvSpPr>
            <a:spLocks noChangeArrowheads="1"/>
          </p:cNvSpPr>
          <p:nvPr/>
        </p:nvSpPr>
        <p:spPr bwMode="auto">
          <a:xfrm>
            <a:off x="0" y="48006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6"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7" name="Rectangle 5"/>
          <p:cNvSpPr>
            <a:spLocks noChangeArrowheads="1"/>
          </p:cNvSpPr>
          <p:nvPr/>
        </p:nvSpPr>
        <p:spPr bwMode="auto">
          <a:xfrm>
            <a:off x="0" y="29718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8" name="Rectangle 6"/>
          <p:cNvSpPr>
            <a:spLocks noChangeArrowheads="1"/>
          </p:cNvSpPr>
          <p:nvPr/>
        </p:nvSpPr>
        <p:spPr bwMode="auto">
          <a:xfrm>
            <a:off x="0" y="5495925"/>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pic>
        <p:nvPicPr>
          <p:cNvPr id="10" name="Imagem 9">
            <a:extLst>
              <a:ext uri="{FF2B5EF4-FFF2-40B4-BE49-F238E27FC236}">
                <a16:creationId xmlns:a16="http://schemas.microsoft.com/office/drawing/2014/main" id="{4849B11A-B595-2274-67EF-B1E837471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451" y="459350"/>
            <a:ext cx="3706527" cy="2779895"/>
          </a:xfrm>
          <a:prstGeom prst="rect">
            <a:avLst/>
          </a:prstGeom>
        </p:spPr>
      </p:pic>
      <p:pic>
        <p:nvPicPr>
          <p:cNvPr id="18" name="Imagem 17">
            <a:extLst>
              <a:ext uri="{FF2B5EF4-FFF2-40B4-BE49-F238E27FC236}">
                <a16:creationId xmlns:a16="http://schemas.microsoft.com/office/drawing/2014/main" id="{424D6EBC-197F-A899-5CB4-FA19BFA84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2999" y="457200"/>
            <a:ext cx="3706527" cy="2779895"/>
          </a:xfrm>
          <a:prstGeom prst="rect">
            <a:avLst/>
          </a:prstGeom>
        </p:spPr>
      </p:pic>
      <p:pic>
        <p:nvPicPr>
          <p:cNvPr id="20" name="Imagem 19">
            <a:extLst>
              <a:ext uri="{FF2B5EF4-FFF2-40B4-BE49-F238E27FC236}">
                <a16:creationId xmlns:a16="http://schemas.microsoft.com/office/drawing/2014/main" id="{93B32A97-3953-5ADA-3154-E4DF957F6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452" y="3428999"/>
            <a:ext cx="3706527" cy="2779895"/>
          </a:xfrm>
          <a:prstGeom prst="rect">
            <a:avLst/>
          </a:prstGeom>
        </p:spPr>
      </p:pic>
      <p:pic>
        <p:nvPicPr>
          <p:cNvPr id="22" name="Imagem 21">
            <a:extLst>
              <a:ext uri="{FF2B5EF4-FFF2-40B4-BE49-F238E27FC236}">
                <a16:creationId xmlns:a16="http://schemas.microsoft.com/office/drawing/2014/main" id="{E883E499-BDFD-A8BC-E54C-5034C0A3E0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3000" y="3429000"/>
            <a:ext cx="3706527" cy="2779895"/>
          </a:xfrm>
          <a:prstGeom prst="rect">
            <a:avLst/>
          </a:prstGeom>
        </p:spPr>
      </p:pic>
    </p:spTree>
    <p:extLst>
      <p:ext uri="{BB962C8B-B14F-4D97-AF65-F5344CB8AC3E}">
        <p14:creationId xmlns:p14="http://schemas.microsoft.com/office/powerpoint/2010/main" val="2250028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5"/>
          <p:cNvSpPr>
            <a:spLocks noChangeArrowheads="1"/>
          </p:cNvSpPr>
          <p:nvPr/>
        </p:nvSpPr>
        <p:spPr bwMode="auto">
          <a:xfrm>
            <a:off x="0" y="26289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5" name="Rectangle 6"/>
          <p:cNvSpPr>
            <a:spLocks noChangeArrowheads="1"/>
          </p:cNvSpPr>
          <p:nvPr/>
        </p:nvSpPr>
        <p:spPr bwMode="auto">
          <a:xfrm>
            <a:off x="0" y="48006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6"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7" name="Rectangle 5"/>
          <p:cNvSpPr>
            <a:spLocks noChangeArrowheads="1"/>
          </p:cNvSpPr>
          <p:nvPr/>
        </p:nvSpPr>
        <p:spPr bwMode="auto">
          <a:xfrm>
            <a:off x="0" y="29718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8" name="Rectangle 6"/>
          <p:cNvSpPr>
            <a:spLocks noChangeArrowheads="1"/>
          </p:cNvSpPr>
          <p:nvPr/>
        </p:nvSpPr>
        <p:spPr bwMode="auto">
          <a:xfrm>
            <a:off x="0" y="5495925"/>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pic>
        <p:nvPicPr>
          <p:cNvPr id="10" name="Imagem 9">
            <a:extLst>
              <a:ext uri="{FF2B5EF4-FFF2-40B4-BE49-F238E27FC236}">
                <a16:creationId xmlns:a16="http://schemas.microsoft.com/office/drawing/2014/main" id="{76B19E8B-6F51-BF7B-9266-B5B4E6D1D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421" y="657735"/>
            <a:ext cx="3509884" cy="2632413"/>
          </a:xfrm>
          <a:prstGeom prst="rect">
            <a:avLst/>
          </a:prstGeom>
        </p:spPr>
      </p:pic>
      <p:pic>
        <p:nvPicPr>
          <p:cNvPr id="12" name="Imagem 11">
            <a:extLst>
              <a:ext uri="{FF2B5EF4-FFF2-40B4-BE49-F238E27FC236}">
                <a16:creationId xmlns:a16="http://schemas.microsoft.com/office/drawing/2014/main" id="{A024778C-7396-9646-C66E-6F73ECB35B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4341" y="3520007"/>
            <a:ext cx="3504044" cy="2632413"/>
          </a:xfrm>
          <a:prstGeom prst="rect">
            <a:avLst/>
          </a:prstGeom>
        </p:spPr>
      </p:pic>
      <p:pic>
        <p:nvPicPr>
          <p:cNvPr id="14" name="Imagem 13">
            <a:extLst>
              <a:ext uri="{FF2B5EF4-FFF2-40B4-BE49-F238E27FC236}">
                <a16:creationId xmlns:a16="http://schemas.microsoft.com/office/drawing/2014/main" id="{0987C3EB-66E9-5F23-8F6D-CFEB925E1B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7616" y="3527380"/>
            <a:ext cx="3509884" cy="2632413"/>
          </a:xfrm>
          <a:prstGeom prst="rect">
            <a:avLst/>
          </a:prstGeom>
        </p:spPr>
      </p:pic>
      <p:pic>
        <p:nvPicPr>
          <p:cNvPr id="16" name="Imagem 15">
            <a:extLst>
              <a:ext uri="{FF2B5EF4-FFF2-40B4-BE49-F238E27FC236}">
                <a16:creationId xmlns:a16="http://schemas.microsoft.com/office/drawing/2014/main" id="{192370D6-562C-3D40-8BB0-31FA2ED1BC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7616" y="667453"/>
            <a:ext cx="3509884" cy="2632413"/>
          </a:xfrm>
          <a:prstGeom prst="rect">
            <a:avLst/>
          </a:prstGeom>
        </p:spPr>
      </p:pic>
    </p:spTree>
    <p:extLst>
      <p:ext uri="{BB962C8B-B14F-4D97-AF65-F5344CB8AC3E}">
        <p14:creationId xmlns:p14="http://schemas.microsoft.com/office/powerpoint/2010/main" val="2788239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5"/>
          <p:cNvSpPr>
            <a:spLocks noChangeArrowheads="1"/>
          </p:cNvSpPr>
          <p:nvPr/>
        </p:nvSpPr>
        <p:spPr bwMode="auto">
          <a:xfrm>
            <a:off x="0" y="26289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5" name="Rectangle 6"/>
          <p:cNvSpPr>
            <a:spLocks noChangeArrowheads="1"/>
          </p:cNvSpPr>
          <p:nvPr/>
        </p:nvSpPr>
        <p:spPr bwMode="auto">
          <a:xfrm>
            <a:off x="0" y="48006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6"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7" name="Rectangle 5"/>
          <p:cNvSpPr>
            <a:spLocks noChangeArrowheads="1"/>
          </p:cNvSpPr>
          <p:nvPr/>
        </p:nvSpPr>
        <p:spPr bwMode="auto">
          <a:xfrm>
            <a:off x="0" y="29718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8" name="Rectangle 6"/>
          <p:cNvSpPr>
            <a:spLocks noChangeArrowheads="1"/>
          </p:cNvSpPr>
          <p:nvPr/>
        </p:nvSpPr>
        <p:spPr bwMode="auto">
          <a:xfrm>
            <a:off x="0" y="5495925"/>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9" name="CaixaDeTexto 8">
            <a:extLst>
              <a:ext uri="{FF2B5EF4-FFF2-40B4-BE49-F238E27FC236}">
                <a16:creationId xmlns:a16="http://schemas.microsoft.com/office/drawing/2014/main" id="{B528939F-B457-E178-15D0-FE7324BC27E9}"/>
              </a:ext>
            </a:extLst>
          </p:cNvPr>
          <p:cNvSpPr txBox="1"/>
          <p:nvPr/>
        </p:nvSpPr>
        <p:spPr>
          <a:xfrm>
            <a:off x="929148" y="1637071"/>
            <a:ext cx="7654413" cy="3524042"/>
          </a:xfrm>
          <a:prstGeom prst="rect">
            <a:avLst/>
          </a:prstGeom>
          <a:noFill/>
        </p:spPr>
        <p:txBody>
          <a:bodyPr wrap="square" rtlCol="0">
            <a:spAutoFit/>
          </a:bodyPr>
          <a:lstStyle/>
          <a:p>
            <a:pPr algn="ctr" fontAlgn="base">
              <a:lnSpc>
                <a:spcPts val="1800"/>
              </a:lnSpc>
              <a:spcAft>
                <a:spcPts val="800"/>
              </a:spcAft>
            </a:pPr>
            <a:r>
              <a:rPr lang="pt-BR" sz="20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LUZ DE CAMARIM: </a:t>
            </a:r>
          </a:p>
          <a:p>
            <a:pPr algn="ctr" fontAlgn="base">
              <a:lnSpc>
                <a:spcPts val="1800"/>
              </a:lnSpc>
              <a:spcAft>
                <a:spcPts val="800"/>
              </a:spcAft>
            </a:pPr>
            <a:r>
              <a:rPr lang="pt-BR" sz="20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Dia de Beleza para Mulheres no </a:t>
            </a:r>
          </a:p>
          <a:p>
            <a:pPr algn="ctr" fontAlgn="base">
              <a:lnSpc>
                <a:spcPts val="1800"/>
              </a:lnSpc>
              <a:spcAft>
                <a:spcPts val="800"/>
              </a:spcAft>
            </a:pPr>
            <a:r>
              <a:rPr lang="pt-BR" sz="20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Conjunto Cidadão X – Tarumã</a:t>
            </a:r>
          </a:p>
          <a:p>
            <a:pPr algn="ctr" fontAlgn="base">
              <a:lnSpc>
                <a:spcPts val="1800"/>
              </a:lnSpc>
              <a:spcAft>
                <a:spcPts val="800"/>
              </a:spcAft>
            </a:pPr>
            <a:endParaRPr lang="pt-BR" sz="2000" b="1" dirty="0">
              <a:effectLst/>
              <a:latin typeface="Calibri" panose="020F0502020204030204" pitchFamily="34" charset="0"/>
              <a:ea typeface="Calibri" panose="020F0502020204030204" pitchFamily="34" charset="0"/>
              <a:cs typeface="Times New Roman" panose="02020603050405020304" pitchFamily="18" charset="0"/>
            </a:endParaRPr>
          </a:p>
          <a:p>
            <a:pPr algn="just" fontAlgn="base">
              <a:lnSpc>
                <a:spcPts val="1800"/>
              </a:lnSpc>
              <a:spcAft>
                <a:spcPts val="800"/>
              </a:spcAft>
            </a:pPr>
            <a:r>
              <a:rPr lang="pt-BR"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Iniciamos as atividades no Bairro do Conjunto Cidadão X, Bairro Tarumã, através da Parceria com a Sra. Luana, ( Indicada pela </a:t>
            </a:r>
            <a:r>
              <a:rPr lang="pt-BR"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Sra</a:t>
            </a:r>
            <a:r>
              <a:rPr lang="pt-BR"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Dedeia</a:t>
            </a:r>
            <a:r>
              <a:rPr lang="pt-BR"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Medeiros) realizado na Av. </a:t>
            </a:r>
            <a:r>
              <a:rPr lang="pt-BR"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Parana</a:t>
            </a:r>
            <a:r>
              <a:rPr lang="pt-BR"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18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Anavilhanas</a:t>
            </a:r>
            <a:r>
              <a:rPr lang="pt-BR"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 Conjunto Cidadão X, Bairro Tarumã, nos dias 06 e 07 de Agosto de 2022.</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fontAlgn="base">
              <a:lnSpc>
                <a:spcPts val="1800"/>
              </a:lnSpc>
              <a:spcAft>
                <a:spcPts val="800"/>
              </a:spcAft>
            </a:pPr>
            <a:r>
              <a:rPr lang="pt-BR"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Resultado de um trabalho que parece ser simples, mas encontramos mulheres que nunca pisaram em um salão com isso resgatando a autoestima dessas mulheres.</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spTree>
    <p:extLst>
      <p:ext uri="{BB962C8B-B14F-4D97-AF65-F5344CB8AC3E}">
        <p14:creationId xmlns:p14="http://schemas.microsoft.com/office/powerpoint/2010/main" val="770941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5"/>
          <p:cNvSpPr>
            <a:spLocks noChangeArrowheads="1"/>
          </p:cNvSpPr>
          <p:nvPr/>
        </p:nvSpPr>
        <p:spPr bwMode="auto">
          <a:xfrm>
            <a:off x="0" y="26289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5" name="Rectangle 6"/>
          <p:cNvSpPr>
            <a:spLocks noChangeArrowheads="1"/>
          </p:cNvSpPr>
          <p:nvPr/>
        </p:nvSpPr>
        <p:spPr bwMode="auto">
          <a:xfrm>
            <a:off x="0" y="48006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6"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7" name="Rectangle 5"/>
          <p:cNvSpPr>
            <a:spLocks noChangeArrowheads="1"/>
          </p:cNvSpPr>
          <p:nvPr/>
        </p:nvSpPr>
        <p:spPr bwMode="auto">
          <a:xfrm>
            <a:off x="0" y="29718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8" name="Rectangle 6"/>
          <p:cNvSpPr>
            <a:spLocks noChangeArrowheads="1"/>
          </p:cNvSpPr>
          <p:nvPr/>
        </p:nvSpPr>
        <p:spPr bwMode="auto">
          <a:xfrm>
            <a:off x="0" y="5495925"/>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pic>
        <p:nvPicPr>
          <p:cNvPr id="11" name="Imagem 10">
            <a:extLst>
              <a:ext uri="{FF2B5EF4-FFF2-40B4-BE49-F238E27FC236}">
                <a16:creationId xmlns:a16="http://schemas.microsoft.com/office/drawing/2014/main" id="{80974FB7-5202-969C-DD0B-FD269935FC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140" y="830678"/>
            <a:ext cx="3402040" cy="2551530"/>
          </a:xfrm>
          <a:prstGeom prst="rect">
            <a:avLst/>
          </a:prstGeom>
        </p:spPr>
      </p:pic>
      <p:pic>
        <p:nvPicPr>
          <p:cNvPr id="13" name="Imagem 12">
            <a:extLst>
              <a:ext uri="{FF2B5EF4-FFF2-40B4-BE49-F238E27FC236}">
                <a16:creationId xmlns:a16="http://schemas.microsoft.com/office/drawing/2014/main" id="{02C0DACB-1796-0E62-089F-8ADB920F01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4139" y="3505069"/>
            <a:ext cx="3402040" cy="2555783"/>
          </a:xfrm>
          <a:prstGeom prst="rect">
            <a:avLst/>
          </a:prstGeom>
        </p:spPr>
      </p:pic>
      <p:pic>
        <p:nvPicPr>
          <p:cNvPr id="15" name="Imagem 14">
            <a:extLst>
              <a:ext uri="{FF2B5EF4-FFF2-40B4-BE49-F238E27FC236}">
                <a16:creationId xmlns:a16="http://schemas.microsoft.com/office/drawing/2014/main" id="{9F65B755-F980-C24C-49DD-4F9EA09B94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9821" y="3505069"/>
            <a:ext cx="3402039" cy="2551530"/>
          </a:xfrm>
          <a:prstGeom prst="rect">
            <a:avLst/>
          </a:prstGeom>
        </p:spPr>
      </p:pic>
      <p:pic>
        <p:nvPicPr>
          <p:cNvPr id="17" name="Imagem 16">
            <a:extLst>
              <a:ext uri="{FF2B5EF4-FFF2-40B4-BE49-F238E27FC236}">
                <a16:creationId xmlns:a16="http://schemas.microsoft.com/office/drawing/2014/main" id="{24D6D5EC-F1C2-2B66-2571-BA9BBF7F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9821" y="830679"/>
            <a:ext cx="3402039" cy="2551530"/>
          </a:xfrm>
          <a:prstGeom prst="rect">
            <a:avLst/>
          </a:prstGeom>
        </p:spPr>
      </p:pic>
    </p:spTree>
    <p:extLst>
      <p:ext uri="{BB962C8B-B14F-4D97-AF65-F5344CB8AC3E}">
        <p14:creationId xmlns:p14="http://schemas.microsoft.com/office/powerpoint/2010/main" val="684202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5"/>
          <p:cNvSpPr>
            <a:spLocks noChangeArrowheads="1"/>
          </p:cNvSpPr>
          <p:nvPr/>
        </p:nvSpPr>
        <p:spPr bwMode="auto">
          <a:xfrm>
            <a:off x="0" y="26289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5" name="Rectangle 6"/>
          <p:cNvSpPr>
            <a:spLocks noChangeArrowheads="1"/>
          </p:cNvSpPr>
          <p:nvPr/>
        </p:nvSpPr>
        <p:spPr bwMode="auto">
          <a:xfrm>
            <a:off x="0" y="48006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6"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7" name="Rectangle 5"/>
          <p:cNvSpPr>
            <a:spLocks noChangeArrowheads="1"/>
          </p:cNvSpPr>
          <p:nvPr/>
        </p:nvSpPr>
        <p:spPr bwMode="auto">
          <a:xfrm>
            <a:off x="0" y="29718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8" name="Rectangle 6"/>
          <p:cNvSpPr>
            <a:spLocks noChangeArrowheads="1"/>
          </p:cNvSpPr>
          <p:nvPr/>
        </p:nvSpPr>
        <p:spPr bwMode="auto">
          <a:xfrm>
            <a:off x="0" y="5495925"/>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pic>
        <p:nvPicPr>
          <p:cNvPr id="12" name="Imagem 11">
            <a:extLst>
              <a:ext uri="{FF2B5EF4-FFF2-40B4-BE49-F238E27FC236}">
                <a16:creationId xmlns:a16="http://schemas.microsoft.com/office/drawing/2014/main" id="{D80BE8C8-76EB-67F7-A2C4-E50DC57BE7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985" y="457200"/>
            <a:ext cx="3824515" cy="2868386"/>
          </a:xfrm>
          <a:prstGeom prst="rect">
            <a:avLst/>
          </a:prstGeom>
        </p:spPr>
      </p:pic>
      <p:pic>
        <p:nvPicPr>
          <p:cNvPr id="14" name="Imagem 13">
            <a:extLst>
              <a:ext uri="{FF2B5EF4-FFF2-40B4-BE49-F238E27FC236}">
                <a16:creationId xmlns:a16="http://schemas.microsoft.com/office/drawing/2014/main" id="{5C51ED3E-E6A7-F68F-F8DB-5B8641A34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986" y="3429000"/>
            <a:ext cx="3824515" cy="2868386"/>
          </a:xfrm>
          <a:prstGeom prst="rect">
            <a:avLst/>
          </a:prstGeom>
        </p:spPr>
      </p:pic>
      <p:pic>
        <p:nvPicPr>
          <p:cNvPr id="16" name="Imagem 15">
            <a:extLst>
              <a:ext uri="{FF2B5EF4-FFF2-40B4-BE49-F238E27FC236}">
                <a16:creationId xmlns:a16="http://schemas.microsoft.com/office/drawing/2014/main" id="{A1304747-0661-9D83-1574-3B92DDC4BE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3500" y="3461188"/>
            <a:ext cx="3824515" cy="2868386"/>
          </a:xfrm>
          <a:prstGeom prst="rect">
            <a:avLst/>
          </a:prstGeom>
        </p:spPr>
      </p:pic>
      <p:pic>
        <p:nvPicPr>
          <p:cNvPr id="18" name="Imagem 17">
            <a:extLst>
              <a:ext uri="{FF2B5EF4-FFF2-40B4-BE49-F238E27FC236}">
                <a16:creationId xmlns:a16="http://schemas.microsoft.com/office/drawing/2014/main" id="{B4FC2BA0-0166-2B0C-A9A7-C2E72D84C6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3500" y="457200"/>
            <a:ext cx="3824515" cy="2868386"/>
          </a:xfrm>
          <a:prstGeom prst="rect">
            <a:avLst/>
          </a:prstGeom>
        </p:spPr>
      </p:pic>
    </p:spTree>
    <p:extLst>
      <p:ext uri="{BB962C8B-B14F-4D97-AF65-F5344CB8AC3E}">
        <p14:creationId xmlns:p14="http://schemas.microsoft.com/office/powerpoint/2010/main" val="3183595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5"/>
          <p:cNvSpPr>
            <a:spLocks noChangeArrowheads="1"/>
          </p:cNvSpPr>
          <p:nvPr/>
        </p:nvSpPr>
        <p:spPr bwMode="auto">
          <a:xfrm>
            <a:off x="0" y="26289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5" name="Rectangle 6"/>
          <p:cNvSpPr>
            <a:spLocks noChangeArrowheads="1"/>
          </p:cNvSpPr>
          <p:nvPr/>
        </p:nvSpPr>
        <p:spPr bwMode="auto">
          <a:xfrm>
            <a:off x="0" y="48006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6"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7" name="Rectangle 5"/>
          <p:cNvSpPr>
            <a:spLocks noChangeArrowheads="1"/>
          </p:cNvSpPr>
          <p:nvPr/>
        </p:nvSpPr>
        <p:spPr bwMode="auto">
          <a:xfrm>
            <a:off x="0" y="29718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8" name="Rectangle 6"/>
          <p:cNvSpPr>
            <a:spLocks noChangeArrowheads="1"/>
          </p:cNvSpPr>
          <p:nvPr/>
        </p:nvSpPr>
        <p:spPr bwMode="auto">
          <a:xfrm>
            <a:off x="0" y="5495925"/>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10" name="CaixaDeTexto 9">
            <a:extLst>
              <a:ext uri="{FF2B5EF4-FFF2-40B4-BE49-F238E27FC236}">
                <a16:creationId xmlns:a16="http://schemas.microsoft.com/office/drawing/2014/main" id="{CED8479B-458B-2C04-3E80-25D54A80665A}"/>
              </a:ext>
            </a:extLst>
          </p:cNvPr>
          <p:cNvSpPr txBox="1"/>
          <p:nvPr/>
        </p:nvSpPr>
        <p:spPr>
          <a:xfrm>
            <a:off x="884903" y="1150374"/>
            <a:ext cx="8111613" cy="3814634"/>
          </a:xfrm>
          <a:prstGeom prst="rect">
            <a:avLst/>
          </a:prstGeom>
          <a:noFill/>
        </p:spPr>
        <p:txBody>
          <a:bodyPr wrap="square" rtlCol="0">
            <a:spAutoFit/>
          </a:bodyPr>
          <a:lstStyle/>
          <a:p>
            <a:pPr algn="ctr">
              <a:lnSpc>
                <a:spcPct val="107000"/>
              </a:lnSpc>
              <a:spcAft>
                <a:spcPts val="800"/>
              </a:spcAft>
            </a:pPr>
            <a:r>
              <a:rPr lang="pt-BR" sz="1800"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LUZ DE CAMARIM: </a:t>
            </a:r>
          </a:p>
          <a:p>
            <a:pPr algn="ctr">
              <a:lnSpc>
                <a:spcPct val="107000"/>
              </a:lnSpc>
              <a:spcAft>
                <a:spcPts val="800"/>
              </a:spcAft>
            </a:pPr>
            <a:r>
              <a:rPr lang="pt-BR" sz="1800"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Dia de Beleza para Mulheres do Bairro Armando Mendes </a:t>
            </a:r>
            <a:endParaRPr lang="pt-BR" sz="1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pt-B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Iniciamos as atividades no Bairro Armando Mendes, através da Parceria </a:t>
            </a:r>
            <a:r>
              <a:rPr lang="pt-BR" sz="1800" dirty="0" err="1">
                <a:solidFill>
                  <a:srgbClr val="222222"/>
                </a:solidFill>
                <a:effectLst/>
                <a:latin typeface="Arial" panose="020B0604020202020204" pitchFamily="34" charset="0"/>
                <a:ea typeface="Times New Roman" panose="02020603050405020304" pitchFamily="18" charset="0"/>
                <a:cs typeface="Arial" panose="020B0604020202020204" pitchFamily="34" charset="0"/>
              </a:rPr>
              <a:t>Proamazonia</a:t>
            </a:r>
            <a:r>
              <a:rPr lang="pt-B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 e Liga Esportiva do Armando Mendes, em comemoração ao aniversário do bairro no dia 27 de agosto de 2022. Localizado na  Rua </a:t>
            </a:r>
            <a:r>
              <a:rPr lang="pt-BR" sz="1800" dirty="0" err="1">
                <a:solidFill>
                  <a:srgbClr val="222222"/>
                </a:solidFill>
                <a:effectLst/>
                <a:latin typeface="Arial" panose="020B0604020202020204" pitchFamily="34" charset="0"/>
                <a:ea typeface="Times New Roman" panose="02020603050405020304" pitchFamily="18" charset="0"/>
                <a:cs typeface="Arial" panose="020B0604020202020204" pitchFamily="34" charset="0"/>
              </a:rPr>
              <a:t>Macajaí</a:t>
            </a:r>
            <a:r>
              <a:rPr lang="pt-B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 s/n em frente a Escola </a:t>
            </a:r>
            <a:r>
              <a:rPr lang="pt-BR" sz="1800" dirty="0" err="1">
                <a:solidFill>
                  <a:srgbClr val="222222"/>
                </a:solidFill>
                <a:effectLst/>
                <a:latin typeface="Arial" panose="020B0604020202020204" pitchFamily="34" charset="0"/>
                <a:ea typeface="Times New Roman" panose="02020603050405020304" pitchFamily="18" charset="0"/>
                <a:cs typeface="Arial" panose="020B0604020202020204" pitchFamily="34" charset="0"/>
              </a:rPr>
              <a:t>Rilton</a:t>
            </a:r>
            <a:r>
              <a:rPr lang="pt-B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 Leal Filho.</a:t>
            </a:r>
            <a:endParaRPr lang="pt-BR" sz="1800" dirty="0">
              <a:effectLst/>
              <a:latin typeface="Arial" panose="020B0604020202020204" pitchFamily="34" charset="0"/>
              <a:ea typeface="Calibri" panose="020F0502020204030204" pitchFamily="34" charset="0"/>
              <a:cs typeface="Arial" panose="020B0604020202020204" pitchFamily="34" charset="0"/>
            </a:endParaRPr>
          </a:p>
          <a:p>
            <a:pPr algn="just" fontAlgn="base">
              <a:lnSpc>
                <a:spcPts val="1800"/>
              </a:lnSpc>
              <a:spcAft>
                <a:spcPts val="800"/>
              </a:spcAft>
            </a:pPr>
            <a:r>
              <a:rPr lang="pt-B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Alcançamos 125 pessoas tanto homens como mulheres, com resultados positivos de satisfação em nossos atendimentos e qualidades dos produtos. </a:t>
            </a:r>
            <a:endParaRPr lang="pt-BR" sz="1800" dirty="0">
              <a:effectLst/>
              <a:latin typeface="Arial" panose="020B0604020202020204" pitchFamily="34" charset="0"/>
              <a:ea typeface="Calibri" panose="020F0502020204030204" pitchFamily="34" charset="0"/>
              <a:cs typeface="Arial" panose="020B0604020202020204" pitchFamily="34" charset="0"/>
            </a:endParaRPr>
          </a:p>
          <a:p>
            <a:pPr algn="just" fontAlgn="base">
              <a:lnSpc>
                <a:spcPts val="1800"/>
              </a:lnSpc>
              <a:spcAft>
                <a:spcPts val="800"/>
              </a:spcAft>
            </a:pPr>
            <a:r>
              <a:rPr lang="pt-B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Resultado de um trabalho que parece ser simples, mas encontramos mulheres que nunca pisaram em um salão com isso resgatando a autoestima dessas mulheres.</a:t>
            </a:r>
            <a:endParaRPr lang="pt-BR" sz="1800" dirty="0">
              <a:effectLst/>
              <a:latin typeface="Arial" panose="020B0604020202020204" pitchFamily="34" charset="0"/>
              <a:ea typeface="Calibri" panose="020F0502020204030204" pitchFamily="34" charset="0"/>
              <a:cs typeface="Arial" panose="020B0604020202020204" pitchFamily="34" charset="0"/>
            </a:endParaRPr>
          </a:p>
          <a:p>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2597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5"/>
          <p:cNvSpPr>
            <a:spLocks noChangeArrowheads="1"/>
          </p:cNvSpPr>
          <p:nvPr/>
        </p:nvSpPr>
        <p:spPr bwMode="auto">
          <a:xfrm>
            <a:off x="0" y="26289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5" name="Rectangle 6"/>
          <p:cNvSpPr>
            <a:spLocks noChangeArrowheads="1"/>
          </p:cNvSpPr>
          <p:nvPr/>
        </p:nvSpPr>
        <p:spPr bwMode="auto">
          <a:xfrm>
            <a:off x="0" y="48006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6"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7" name="Rectangle 5"/>
          <p:cNvSpPr>
            <a:spLocks noChangeArrowheads="1"/>
          </p:cNvSpPr>
          <p:nvPr/>
        </p:nvSpPr>
        <p:spPr bwMode="auto">
          <a:xfrm>
            <a:off x="0" y="29718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8" name="Rectangle 6"/>
          <p:cNvSpPr>
            <a:spLocks noChangeArrowheads="1"/>
          </p:cNvSpPr>
          <p:nvPr/>
        </p:nvSpPr>
        <p:spPr bwMode="auto">
          <a:xfrm>
            <a:off x="0" y="5495925"/>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pic>
        <p:nvPicPr>
          <p:cNvPr id="13" name="Imagem 12">
            <a:extLst>
              <a:ext uri="{FF2B5EF4-FFF2-40B4-BE49-F238E27FC236}">
                <a16:creationId xmlns:a16="http://schemas.microsoft.com/office/drawing/2014/main" id="{9362C3EE-F177-8D69-E24F-7F619797A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982" y="532786"/>
            <a:ext cx="3765519" cy="2824139"/>
          </a:xfrm>
          <a:prstGeom prst="rect">
            <a:avLst/>
          </a:prstGeom>
        </p:spPr>
      </p:pic>
      <p:pic>
        <p:nvPicPr>
          <p:cNvPr id="15" name="Imagem 14">
            <a:extLst>
              <a:ext uri="{FF2B5EF4-FFF2-40B4-BE49-F238E27FC236}">
                <a16:creationId xmlns:a16="http://schemas.microsoft.com/office/drawing/2014/main" id="{4C53E17E-104C-FFCC-F561-676B98312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983" y="3536191"/>
            <a:ext cx="3765519" cy="2824139"/>
          </a:xfrm>
          <a:prstGeom prst="rect">
            <a:avLst/>
          </a:prstGeom>
        </p:spPr>
      </p:pic>
      <p:pic>
        <p:nvPicPr>
          <p:cNvPr id="17" name="Imagem 16">
            <a:extLst>
              <a:ext uri="{FF2B5EF4-FFF2-40B4-BE49-F238E27FC236}">
                <a16:creationId xmlns:a16="http://schemas.microsoft.com/office/drawing/2014/main" id="{2305997D-A8F4-5401-9B08-9F8373B6AC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3499" y="3536191"/>
            <a:ext cx="3765519" cy="2824139"/>
          </a:xfrm>
          <a:prstGeom prst="rect">
            <a:avLst/>
          </a:prstGeom>
        </p:spPr>
      </p:pic>
      <p:pic>
        <p:nvPicPr>
          <p:cNvPr id="19" name="Imagem 18">
            <a:extLst>
              <a:ext uri="{FF2B5EF4-FFF2-40B4-BE49-F238E27FC236}">
                <a16:creationId xmlns:a16="http://schemas.microsoft.com/office/drawing/2014/main" id="{DCC95AD3-F1E9-9673-75B7-2AA7DDA96A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3500" y="457200"/>
            <a:ext cx="3765519" cy="2824139"/>
          </a:xfrm>
          <a:prstGeom prst="rect">
            <a:avLst/>
          </a:prstGeom>
        </p:spPr>
      </p:pic>
    </p:spTree>
    <p:extLst>
      <p:ext uri="{BB962C8B-B14F-4D97-AF65-F5344CB8AC3E}">
        <p14:creationId xmlns:p14="http://schemas.microsoft.com/office/powerpoint/2010/main" val="2026876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5"/>
          <p:cNvSpPr>
            <a:spLocks noChangeArrowheads="1"/>
          </p:cNvSpPr>
          <p:nvPr/>
        </p:nvSpPr>
        <p:spPr bwMode="auto">
          <a:xfrm>
            <a:off x="0" y="26289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5" name="Rectangle 6"/>
          <p:cNvSpPr>
            <a:spLocks noChangeArrowheads="1"/>
          </p:cNvSpPr>
          <p:nvPr/>
        </p:nvSpPr>
        <p:spPr bwMode="auto">
          <a:xfrm>
            <a:off x="0" y="48006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6"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7" name="Rectangle 5"/>
          <p:cNvSpPr>
            <a:spLocks noChangeArrowheads="1"/>
          </p:cNvSpPr>
          <p:nvPr/>
        </p:nvSpPr>
        <p:spPr bwMode="auto">
          <a:xfrm>
            <a:off x="0" y="29718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8" name="Rectangle 6"/>
          <p:cNvSpPr>
            <a:spLocks noChangeArrowheads="1"/>
          </p:cNvSpPr>
          <p:nvPr/>
        </p:nvSpPr>
        <p:spPr bwMode="auto">
          <a:xfrm>
            <a:off x="0" y="5495925"/>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pic>
        <p:nvPicPr>
          <p:cNvPr id="13" name="Imagem 12">
            <a:extLst>
              <a:ext uri="{FF2B5EF4-FFF2-40B4-BE49-F238E27FC236}">
                <a16:creationId xmlns:a16="http://schemas.microsoft.com/office/drawing/2014/main" id="{65F2AA48-FD72-82DF-1392-4F7D32B05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802" y="470778"/>
            <a:ext cx="3667197" cy="2750398"/>
          </a:xfrm>
          <a:prstGeom prst="rect">
            <a:avLst/>
          </a:prstGeom>
        </p:spPr>
      </p:pic>
      <p:pic>
        <p:nvPicPr>
          <p:cNvPr id="15" name="Imagem 14">
            <a:extLst>
              <a:ext uri="{FF2B5EF4-FFF2-40B4-BE49-F238E27FC236}">
                <a16:creationId xmlns:a16="http://schemas.microsoft.com/office/drawing/2014/main" id="{AE527A01-1CB4-1D48-4224-3589F5D63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803" y="3411823"/>
            <a:ext cx="3667197" cy="2750398"/>
          </a:xfrm>
          <a:prstGeom prst="rect">
            <a:avLst/>
          </a:prstGeom>
        </p:spPr>
      </p:pic>
      <p:pic>
        <p:nvPicPr>
          <p:cNvPr id="17" name="Imagem 16">
            <a:extLst>
              <a:ext uri="{FF2B5EF4-FFF2-40B4-BE49-F238E27FC236}">
                <a16:creationId xmlns:a16="http://schemas.microsoft.com/office/drawing/2014/main" id="{D72BF0B2-E25D-69D9-CA02-19609F349B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3499" y="3429000"/>
            <a:ext cx="3667197" cy="2750398"/>
          </a:xfrm>
          <a:prstGeom prst="rect">
            <a:avLst/>
          </a:prstGeom>
        </p:spPr>
      </p:pic>
      <p:pic>
        <p:nvPicPr>
          <p:cNvPr id="19" name="Imagem 18">
            <a:extLst>
              <a:ext uri="{FF2B5EF4-FFF2-40B4-BE49-F238E27FC236}">
                <a16:creationId xmlns:a16="http://schemas.microsoft.com/office/drawing/2014/main" id="{1D050FAD-C5C0-E463-9E67-F84BD55666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3500" y="457200"/>
            <a:ext cx="3667197" cy="2750398"/>
          </a:xfrm>
          <a:prstGeom prst="rect">
            <a:avLst/>
          </a:prstGeom>
        </p:spPr>
      </p:pic>
    </p:spTree>
    <p:extLst>
      <p:ext uri="{BB962C8B-B14F-4D97-AF65-F5344CB8AC3E}">
        <p14:creationId xmlns:p14="http://schemas.microsoft.com/office/powerpoint/2010/main" val="177941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5"/>
          <p:cNvSpPr>
            <a:spLocks noChangeArrowheads="1"/>
          </p:cNvSpPr>
          <p:nvPr/>
        </p:nvSpPr>
        <p:spPr bwMode="auto">
          <a:xfrm>
            <a:off x="0" y="26289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5" name="Rectangle 6"/>
          <p:cNvSpPr>
            <a:spLocks noChangeArrowheads="1"/>
          </p:cNvSpPr>
          <p:nvPr/>
        </p:nvSpPr>
        <p:spPr bwMode="auto">
          <a:xfrm>
            <a:off x="0" y="48006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6"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7" name="Rectangle 5"/>
          <p:cNvSpPr>
            <a:spLocks noChangeArrowheads="1"/>
          </p:cNvSpPr>
          <p:nvPr/>
        </p:nvSpPr>
        <p:spPr bwMode="auto">
          <a:xfrm>
            <a:off x="0" y="29718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8" name="Rectangle 6"/>
          <p:cNvSpPr>
            <a:spLocks noChangeArrowheads="1"/>
          </p:cNvSpPr>
          <p:nvPr/>
        </p:nvSpPr>
        <p:spPr bwMode="auto">
          <a:xfrm>
            <a:off x="0" y="5495925"/>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12" name="CaixaDeTexto 11">
            <a:extLst>
              <a:ext uri="{FF2B5EF4-FFF2-40B4-BE49-F238E27FC236}">
                <a16:creationId xmlns:a16="http://schemas.microsoft.com/office/drawing/2014/main" id="{DA4EE184-09D3-D466-A0FB-71AB7F940A58}"/>
              </a:ext>
            </a:extLst>
          </p:cNvPr>
          <p:cNvSpPr txBox="1"/>
          <p:nvPr/>
        </p:nvSpPr>
        <p:spPr>
          <a:xfrm>
            <a:off x="929146" y="1238862"/>
            <a:ext cx="8052619" cy="4233467"/>
          </a:xfrm>
          <a:prstGeom prst="rect">
            <a:avLst/>
          </a:prstGeom>
          <a:noFill/>
        </p:spPr>
        <p:txBody>
          <a:bodyPr wrap="square" rtlCol="0">
            <a:spAutoFit/>
          </a:bodyPr>
          <a:lstStyle/>
          <a:p>
            <a:pPr algn="ctr">
              <a:lnSpc>
                <a:spcPct val="107000"/>
              </a:lnSpc>
              <a:spcAft>
                <a:spcPts val="800"/>
              </a:spcAft>
            </a:pPr>
            <a:r>
              <a:rPr lang="pt-BR" sz="1800" b="1"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AÇÃO SOLIDÁRIA DE DISTRIBUIÇÃO DE SOPA PARA ACOMPANHANTES, MORADORES DE RUAS</a:t>
            </a:r>
            <a:r>
              <a:rPr lang="pt-BR" sz="18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07000"/>
              </a:lnSpc>
              <a:spcAft>
                <a:spcPts val="800"/>
              </a:spcAft>
            </a:pPr>
            <a:endParaRPr lang="pt-BR" sz="18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pt-BR" sz="18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Local: Entorno do Hospital e Pronto Socorro Dr. João Lúcio Pereira Machado, SPA do Bairro Alvorada, Pronto Socorro 28 de Agosto , Instituto da Mulher - Dona </a:t>
            </a:r>
            <a:r>
              <a:rPr lang="pt-BR" sz="1800" dirty="0" err="1">
                <a:solidFill>
                  <a:srgbClr val="262626"/>
                </a:solidFill>
                <a:effectLst/>
                <a:latin typeface="Arial" panose="020B0604020202020204" pitchFamily="34" charset="0"/>
                <a:ea typeface="Times New Roman" panose="02020603050405020304" pitchFamily="18" charset="0"/>
                <a:cs typeface="Arial" panose="020B0604020202020204" pitchFamily="34" charset="0"/>
              </a:rPr>
              <a:t>Lindu</a:t>
            </a:r>
            <a:r>
              <a:rPr lang="pt-BR" sz="18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  e na Fundação Centro  de Controle de Oncologia do Estado do Amazonas - FCECON</a:t>
            </a:r>
            <a:br>
              <a:rPr lang="pt-BR" sz="18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br>
            <a:r>
              <a:rPr lang="pt-BR" sz="18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A ação conta com a participação do Presidente do Instituto </a:t>
            </a:r>
            <a:r>
              <a:rPr lang="pt-BR" sz="1800" dirty="0" err="1">
                <a:solidFill>
                  <a:srgbClr val="262626"/>
                </a:solidFill>
                <a:effectLst/>
                <a:latin typeface="Arial" panose="020B0604020202020204" pitchFamily="34" charset="0"/>
                <a:ea typeface="Times New Roman" panose="02020603050405020304" pitchFamily="18" charset="0"/>
                <a:cs typeface="Arial" panose="020B0604020202020204" pitchFamily="34" charset="0"/>
              </a:rPr>
              <a:t>Proamazônia</a:t>
            </a:r>
            <a:r>
              <a:rPr lang="pt-BR" sz="18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 na pessoa do </a:t>
            </a:r>
            <a:r>
              <a:rPr lang="pt-BR" sz="1800" dirty="0" err="1">
                <a:solidFill>
                  <a:srgbClr val="262626"/>
                </a:solidFill>
                <a:effectLst/>
                <a:latin typeface="Arial" panose="020B0604020202020204" pitchFamily="34" charset="0"/>
                <a:ea typeface="Times New Roman" panose="02020603050405020304" pitchFamily="18" charset="0"/>
                <a:cs typeface="Arial" panose="020B0604020202020204" pitchFamily="34" charset="0"/>
              </a:rPr>
              <a:t>Sr</a:t>
            </a:r>
            <a:r>
              <a:rPr lang="pt-BR" sz="18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 Paulo Junior O. Mendonça e demais voluntários que fazem parte do time </a:t>
            </a:r>
            <a:r>
              <a:rPr lang="pt-BR" sz="1800" dirty="0" err="1">
                <a:solidFill>
                  <a:srgbClr val="262626"/>
                </a:solidFill>
                <a:effectLst/>
                <a:latin typeface="Arial" panose="020B0604020202020204" pitchFamily="34" charset="0"/>
                <a:ea typeface="Times New Roman" panose="02020603050405020304" pitchFamily="18" charset="0"/>
                <a:cs typeface="Arial" panose="020B0604020202020204" pitchFamily="34" charset="0"/>
              </a:rPr>
              <a:t>Proamazônia</a:t>
            </a:r>
            <a:r>
              <a:rPr lang="pt-BR" sz="18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a:t>
            </a:r>
            <a:br>
              <a:rPr lang="pt-BR" sz="18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br>
            <a:br>
              <a:rPr lang="pt-BR" sz="18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br>
            <a:r>
              <a:rPr lang="pt-BR" sz="18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 </a:t>
            </a:r>
            <a:r>
              <a:rPr lang="pt-BR" sz="1800" dirty="0">
                <a:effectLst/>
                <a:latin typeface="Arial" panose="020B0604020202020204" pitchFamily="34" charset="0"/>
                <a:ea typeface="Calibri" panose="020F0502020204030204" pitchFamily="34" charset="0"/>
                <a:cs typeface="Arial" panose="020B0604020202020204" pitchFamily="34" charset="0"/>
              </a:rPr>
              <a:t>Janeiro a novembro de 2022</a:t>
            </a:r>
          </a:p>
          <a:p>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8595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CaixaDeTexto 1"/>
          <p:cNvSpPr txBox="1"/>
          <p:nvPr/>
        </p:nvSpPr>
        <p:spPr>
          <a:xfrm>
            <a:off x="2396835" y="1953487"/>
            <a:ext cx="6788731" cy="4401205"/>
          </a:xfrm>
          <a:prstGeom prst="rect">
            <a:avLst/>
          </a:prstGeom>
          <a:noFill/>
        </p:spPr>
        <p:txBody>
          <a:bodyPr wrap="square" rtlCol="0">
            <a:spAutoFit/>
          </a:bodyPr>
          <a:lstStyle/>
          <a:p>
            <a:pPr algn="just"/>
            <a:r>
              <a:rPr lang="pt-BR" sz="2000" dirty="0"/>
              <a:t>O </a:t>
            </a:r>
            <a:r>
              <a:rPr lang="pt-BR" sz="2000" b="1" dirty="0"/>
              <a:t>Instituto de Defesa e Proteção Ambiental da Amazônia  - PROAMAZONIA</a:t>
            </a:r>
            <a:r>
              <a:rPr lang="pt-BR" sz="2000" dirty="0"/>
              <a:t>   CNPJ 08.380.803/0001-20, foi fundado em 07 de setembro de 2006, com sede no município de Manaus-Amazonas, localizada na Rua Carlos </a:t>
            </a:r>
            <a:r>
              <a:rPr lang="pt-BR" sz="2000" dirty="0" err="1"/>
              <a:t>Lecor</a:t>
            </a:r>
            <a:r>
              <a:rPr lang="pt-BR" sz="2000" dirty="0"/>
              <a:t>, 1.004 - Parque Dez de Novembro.</a:t>
            </a:r>
          </a:p>
          <a:p>
            <a:pPr algn="just"/>
            <a:endParaRPr lang="pt-BR" sz="2000" dirty="0"/>
          </a:p>
          <a:p>
            <a:pPr algn="just"/>
            <a:r>
              <a:rPr lang="pt-BR" sz="2000" dirty="0"/>
              <a:t>Se apresenta como um parceiro institucional  para contribuir  no processo de realização de projetos com recursos municipais, estaduais, federais e Internacionais, tendo uma equipe de trabalho qualificada e com experiências em atividades  de eventos e projetos socioambientais  e socioeconômicos  de elevado impacto e </a:t>
            </a:r>
            <a:r>
              <a:rPr lang="pt-BR" sz="2000" dirty="0" err="1"/>
              <a:t>empoderamento</a:t>
            </a:r>
            <a:r>
              <a:rPr lang="pt-BR" sz="2000" dirty="0"/>
              <a:t> social. </a:t>
            </a:r>
          </a:p>
          <a:p>
            <a:pPr algn="just"/>
            <a:endParaRPr lang="pt-BR" sz="2000" dirty="0"/>
          </a:p>
          <a:p>
            <a:pPr algn="just"/>
            <a:endParaRPr lang="pt-BR" sz="2000" dirty="0"/>
          </a:p>
        </p:txBody>
      </p:sp>
      <p:sp>
        <p:nvSpPr>
          <p:cNvPr id="3" name="CaixaDeTexto 2"/>
          <p:cNvSpPr txBox="1"/>
          <p:nvPr/>
        </p:nvSpPr>
        <p:spPr>
          <a:xfrm>
            <a:off x="2382980" y="1177638"/>
            <a:ext cx="5112327" cy="461665"/>
          </a:xfrm>
          <a:prstGeom prst="rect">
            <a:avLst/>
          </a:prstGeom>
          <a:noFill/>
        </p:spPr>
        <p:txBody>
          <a:bodyPr wrap="square" rtlCol="0">
            <a:spAutoFit/>
          </a:bodyPr>
          <a:lstStyle/>
          <a:p>
            <a:r>
              <a:rPr lang="pt-BR" sz="2400" b="1" dirty="0"/>
              <a:t>APRESENTAÇÃO</a:t>
            </a:r>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629" y="2673924"/>
            <a:ext cx="1663853" cy="1510144"/>
          </a:xfrm>
          <a:prstGeom prst="rect">
            <a:avLst/>
          </a:prstGeom>
        </p:spPr>
      </p:pic>
    </p:spTree>
    <p:extLst>
      <p:ext uri="{BB962C8B-B14F-4D97-AF65-F5344CB8AC3E}">
        <p14:creationId xmlns:p14="http://schemas.microsoft.com/office/powerpoint/2010/main" val="275613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3" name="Imagem 2">
            <a:extLst>
              <a:ext uri="{FF2B5EF4-FFF2-40B4-BE49-F238E27FC236}">
                <a16:creationId xmlns:a16="http://schemas.microsoft.com/office/drawing/2014/main" id="{F390E640-3F83-B335-05B2-BFD910588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52" y="479496"/>
            <a:ext cx="3785187" cy="2838890"/>
          </a:xfrm>
          <a:prstGeom prst="rect">
            <a:avLst/>
          </a:prstGeom>
        </p:spPr>
      </p:pic>
      <p:pic>
        <p:nvPicPr>
          <p:cNvPr id="7" name="Imagem 6">
            <a:extLst>
              <a:ext uri="{FF2B5EF4-FFF2-40B4-BE49-F238E27FC236}">
                <a16:creationId xmlns:a16="http://schemas.microsoft.com/office/drawing/2014/main" id="{6E7616BE-BDCD-4F07-A865-6CBB1AA4CA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53" y="3462097"/>
            <a:ext cx="3785187" cy="2838890"/>
          </a:xfrm>
          <a:prstGeom prst="rect">
            <a:avLst/>
          </a:prstGeom>
        </p:spPr>
      </p:pic>
      <p:pic>
        <p:nvPicPr>
          <p:cNvPr id="9" name="Imagem 8">
            <a:extLst>
              <a:ext uri="{FF2B5EF4-FFF2-40B4-BE49-F238E27FC236}">
                <a16:creationId xmlns:a16="http://schemas.microsoft.com/office/drawing/2014/main" id="{940C5492-4562-61DC-CEDE-F1E8FF5EFE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7779" y="3462097"/>
            <a:ext cx="3785187" cy="2838890"/>
          </a:xfrm>
          <a:prstGeom prst="rect">
            <a:avLst/>
          </a:prstGeom>
        </p:spPr>
      </p:pic>
      <p:pic>
        <p:nvPicPr>
          <p:cNvPr id="11" name="Imagem 10">
            <a:extLst>
              <a:ext uri="{FF2B5EF4-FFF2-40B4-BE49-F238E27FC236}">
                <a16:creationId xmlns:a16="http://schemas.microsoft.com/office/drawing/2014/main" id="{3EB2F5E1-F9E1-A10F-F0F4-46B9271AD0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7779" y="479496"/>
            <a:ext cx="3785187" cy="2838890"/>
          </a:xfrm>
          <a:prstGeom prst="rect">
            <a:avLst/>
          </a:prstGeom>
        </p:spPr>
      </p:pic>
    </p:spTree>
    <p:extLst>
      <p:ext uri="{BB962C8B-B14F-4D97-AF65-F5344CB8AC3E}">
        <p14:creationId xmlns:p14="http://schemas.microsoft.com/office/powerpoint/2010/main" val="4108987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10" name="Imagem 9">
            <a:extLst>
              <a:ext uri="{FF2B5EF4-FFF2-40B4-BE49-F238E27FC236}">
                <a16:creationId xmlns:a16="http://schemas.microsoft.com/office/drawing/2014/main" id="{976282BF-FC6E-5B43-3239-87646E9FE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814" y="567987"/>
            <a:ext cx="3608207" cy="2706155"/>
          </a:xfrm>
          <a:prstGeom prst="rect">
            <a:avLst/>
          </a:prstGeom>
        </p:spPr>
      </p:pic>
      <p:pic>
        <p:nvPicPr>
          <p:cNvPr id="12" name="Imagem 11">
            <a:extLst>
              <a:ext uri="{FF2B5EF4-FFF2-40B4-BE49-F238E27FC236}">
                <a16:creationId xmlns:a16="http://schemas.microsoft.com/office/drawing/2014/main" id="{E0800D48-4DCB-624F-35BF-0ADD463481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7815" y="3429000"/>
            <a:ext cx="3608207" cy="2706155"/>
          </a:xfrm>
          <a:prstGeom prst="rect">
            <a:avLst/>
          </a:prstGeom>
        </p:spPr>
      </p:pic>
      <p:pic>
        <p:nvPicPr>
          <p:cNvPr id="14" name="Imagem 13">
            <a:extLst>
              <a:ext uri="{FF2B5EF4-FFF2-40B4-BE49-F238E27FC236}">
                <a16:creationId xmlns:a16="http://schemas.microsoft.com/office/drawing/2014/main" id="{3D785F36-6C42-A3D5-69CE-CCA9B6954A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6522" y="3429000"/>
            <a:ext cx="3608207" cy="2706155"/>
          </a:xfrm>
          <a:prstGeom prst="rect">
            <a:avLst/>
          </a:prstGeom>
        </p:spPr>
      </p:pic>
      <p:pic>
        <p:nvPicPr>
          <p:cNvPr id="16" name="Imagem 15">
            <a:extLst>
              <a:ext uri="{FF2B5EF4-FFF2-40B4-BE49-F238E27FC236}">
                <a16:creationId xmlns:a16="http://schemas.microsoft.com/office/drawing/2014/main" id="{9E0882D0-3140-2708-7D80-0FEED766F8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6522" y="567987"/>
            <a:ext cx="3608207" cy="2706155"/>
          </a:xfrm>
          <a:prstGeom prst="rect">
            <a:avLst/>
          </a:prstGeom>
        </p:spPr>
      </p:pic>
    </p:spTree>
    <p:extLst>
      <p:ext uri="{BB962C8B-B14F-4D97-AF65-F5344CB8AC3E}">
        <p14:creationId xmlns:p14="http://schemas.microsoft.com/office/powerpoint/2010/main" val="914541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CaixaDeTexto 1">
            <a:extLst>
              <a:ext uri="{FF2B5EF4-FFF2-40B4-BE49-F238E27FC236}">
                <a16:creationId xmlns:a16="http://schemas.microsoft.com/office/drawing/2014/main" id="{99CA8FCD-E616-6CB8-E721-059BBB0BFCB3}"/>
              </a:ext>
            </a:extLst>
          </p:cNvPr>
          <p:cNvSpPr txBox="1"/>
          <p:nvPr/>
        </p:nvSpPr>
        <p:spPr>
          <a:xfrm>
            <a:off x="575187" y="796416"/>
            <a:ext cx="8480323" cy="5355312"/>
          </a:xfrm>
          <a:prstGeom prst="rect">
            <a:avLst/>
          </a:prstGeom>
          <a:noFill/>
        </p:spPr>
        <p:txBody>
          <a:bodyPr wrap="square" rtlCol="0">
            <a:spAutoFit/>
          </a:bodyPr>
          <a:lstStyle/>
          <a:p>
            <a:pPr algn="ctr"/>
            <a:r>
              <a:rPr lang="pt-BR" b="1" i="0" dirty="0">
                <a:solidFill>
                  <a:srgbClr val="002C42"/>
                </a:solidFill>
                <a:effectLst/>
                <a:latin typeface="Arial" panose="020B0604020202020204" pitchFamily="34" charset="0"/>
                <a:cs typeface="Arial" panose="020B0604020202020204" pitchFamily="34" charset="0"/>
              </a:rPr>
              <a:t>PROJETO VIRADA CULTURAL – BOA VISTA DO RAMOS</a:t>
            </a:r>
          </a:p>
          <a:p>
            <a:pPr algn="l"/>
            <a:endParaRPr lang="pt-BR" b="1" i="0" dirty="0">
              <a:solidFill>
                <a:srgbClr val="002C42"/>
              </a:solidFill>
              <a:effectLst/>
              <a:latin typeface="Arial" panose="020B0604020202020204" pitchFamily="34" charset="0"/>
              <a:cs typeface="Arial" panose="020B0604020202020204" pitchFamily="34" charset="0"/>
            </a:endParaRPr>
          </a:p>
          <a:p>
            <a:pPr algn="just"/>
            <a:r>
              <a:rPr lang="pt-BR" b="0" i="0" dirty="0">
                <a:solidFill>
                  <a:srgbClr val="656565"/>
                </a:solidFill>
                <a:effectLst/>
                <a:latin typeface="Arial" panose="020B0604020202020204" pitchFamily="34" charset="0"/>
                <a:cs typeface="Arial" panose="020B0604020202020204" pitchFamily="34" charset="0"/>
              </a:rPr>
              <a:t>O </a:t>
            </a:r>
            <a:r>
              <a:rPr lang="pt-BR" b="1" i="0" dirty="0">
                <a:solidFill>
                  <a:srgbClr val="444444"/>
                </a:solidFill>
                <a:effectLst/>
                <a:latin typeface="Arial" panose="020B0604020202020204" pitchFamily="34" charset="0"/>
                <a:cs typeface="Arial" panose="020B0604020202020204" pitchFamily="34" charset="0"/>
              </a:rPr>
              <a:t>Instituto de Defesa e Proteção Ambiental da Amazônia (PROAMAZÔNIA)</a:t>
            </a:r>
            <a:r>
              <a:rPr lang="pt-BR" b="0" i="0" dirty="0">
                <a:solidFill>
                  <a:srgbClr val="656565"/>
                </a:solidFill>
                <a:effectLst/>
                <a:latin typeface="Arial" panose="020B0604020202020204" pitchFamily="34" charset="0"/>
                <a:cs typeface="Arial" panose="020B0604020202020204" pitchFamily="34" charset="0"/>
              </a:rPr>
              <a:t>, sob o CNPJ 08.380.803/0001-20, em parceria com o Governo do Estado do Amazonas, da Secretaria de Estado de Cultura e Economia Criativa (SEC), através da Emenda Parlamentar Impositiva nº 20/2022, Deputado Angelus Cruz Figueira, para a realização do </a:t>
            </a:r>
            <a:r>
              <a:rPr lang="pt-BR" b="1" i="0" dirty="0">
                <a:solidFill>
                  <a:srgbClr val="444444"/>
                </a:solidFill>
                <a:effectLst/>
                <a:latin typeface="Arial" panose="020B0604020202020204" pitchFamily="34" charset="0"/>
                <a:cs typeface="Arial" panose="020B0604020202020204" pitchFamily="34" charset="0"/>
              </a:rPr>
              <a:t>Projeto Virada Cultural</a:t>
            </a:r>
            <a:r>
              <a:rPr lang="pt-BR" b="0" i="0" dirty="0">
                <a:solidFill>
                  <a:srgbClr val="656565"/>
                </a:solidFill>
                <a:effectLst/>
                <a:latin typeface="Arial" panose="020B0604020202020204" pitchFamily="34" charset="0"/>
                <a:cs typeface="Arial" panose="020B0604020202020204" pitchFamily="34" charset="0"/>
              </a:rPr>
              <a:t>, no Município de Boa Vista do Ramos/AM, no valor R$ 100.000,00.</a:t>
            </a:r>
          </a:p>
          <a:p>
            <a:pPr algn="just"/>
            <a:r>
              <a:rPr lang="pt-BR" b="0" i="0" dirty="0">
                <a:solidFill>
                  <a:srgbClr val="656565"/>
                </a:solidFill>
                <a:effectLst/>
                <a:latin typeface="Arial" panose="020B0604020202020204" pitchFamily="34" charset="0"/>
                <a:cs typeface="Arial" panose="020B0604020202020204" pitchFamily="34" charset="0"/>
              </a:rPr>
              <a:t> </a:t>
            </a:r>
          </a:p>
          <a:p>
            <a:pPr algn="just"/>
            <a:r>
              <a:rPr lang="pt-BR" b="0" i="0" dirty="0">
                <a:solidFill>
                  <a:srgbClr val="656565"/>
                </a:solidFill>
                <a:effectLst/>
                <a:latin typeface="Arial" panose="020B0604020202020204" pitchFamily="34" charset="0"/>
                <a:cs typeface="Arial" panose="020B0604020202020204" pitchFamily="34" charset="0"/>
              </a:rPr>
              <a:t>O Projeto Virada Cultural foi realizado, no dia 15 de outubro de 2022, às 19h, na Orla Municipal Luciana Tavares, localizada na Rua Miranda Leão, Centro, no Município de Boa Vista do Ramos/AM. Nesse dia, contamos com a apresentação de 04 (quatro) Bandas:</a:t>
            </a:r>
          </a:p>
          <a:p>
            <a:pPr algn="just"/>
            <a:endParaRPr lang="pt-BR" b="0" i="0" dirty="0">
              <a:solidFill>
                <a:srgbClr val="656565"/>
              </a:solidFill>
              <a:effectLst/>
              <a:latin typeface="Arial" panose="020B0604020202020204" pitchFamily="34" charset="0"/>
              <a:cs typeface="Arial" panose="020B0604020202020204" pitchFamily="34" charset="0"/>
            </a:endParaRPr>
          </a:p>
          <a:p>
            <a:pPr algn="just">
              <a:buFont typeface="+mj-lt"/>
              <a:buAutoNum type="arabicPeriod"/>
            </a:pPr>
            <a:r>
              <a:rPr lang="pt-BR" b="0" i="0" dirty="0">
                <a:solidFill>
                  <a:srgbClr val="656565"/>
                </a:solidFill>
                <a:effectLst/>
                <a:latin typeface="Arial" panose="020B0604020202020204" pitchFamily="34" charset="0"/>
                <a:cs typeface="Arial" panose="020B0604020202020204" pitchFamily="34" charset="0"/>
              </a:rPr>
              <a:t>Banda </a:t>
            </a:r>
            <a:r>
              <a:rPr lang="pt-BR" b="0" i="0" dirty="0" err="1">
                <a:solidFill>
                  <a:srgbClr val="656565"/>
                </a:solidFill>
                <a:effectLst/>
                <a:latin typeface="Arial" panose="020B0604020202020204" pitchFamily="34" charset="0"/>
                <a:cs typeface="Arial" panose="020B0604020202020204" pitchFamily="34" charset="0"/>
              </a:rPr>
              <a:t>Natus</a:t>
            </a:r>
            <a:r>
              <a:rPr lang="pt-BR" b="0" i="0" dirty="0">
                <a:solidFill>
                  <a:srgbClr val="656565"/>
                </a:solidFill>
                <a:effectLst/>
                <a:latin typeface="Arial" panose="020B0604020202020204" pitchFamily="34" charset="0"/>
                <a:cs typeface="Arial" panose="020B0604020202020204" pitchFamily="34" charset="0"/>
              </a:rPr>
              <a:t>;</a:t>
            </a:r>
          </a:p>
          <a:p>
            <a:pPr algn="just">
              <a:buFont typeface="+mj-lt"/>
              <a:buAutoNum type="arabicPeriod"/>
            </a:pPr>
            <a:r>
              <a:rPr lang="pt-BR" b="0" i="0" dirty="0">
                <a:solidFill>
                  <a:srgbClr val="656565"/>
                </a:solidFill>
                <a:effectLst/>
                <a:latin typeface="Arial" panose="020B0604020202020204" pitchFamily="34" charset="0"/>
                <a:cs typeface="Arial" panose="020B0604020202020204" pitchFamily="34" charset="0"/>
              </a:rPr>
              <a:t>Banda Forró Canela de Sebo;</a:t>
            </a:r>
          </a:p>
          <a:p>
            <a:pPr algn="just">
              <a:buFont typeface="+mj-lt"/>
              <a:buAutoNum type="arabicPeriod"/>
            </a:pPr>
            <a:r>
              <a:rPr lang="pt-BR" b="0" i="0" dirty="0">
                <a:solidFill>
                  <a:srgbClr val="656565"/>
                </a:solidFill>
                <a:effectLst/>
                <a:latin typeface="Arial" panose="020B0604020202020204" pitchFamily="34" charset="0"/>
                <a:cs typeface="Arial" panose="020B0604020202020204" pitchFamily="34" charset="0"/>
              </a:rPr>
              <a:t>Banda </a:t>
            </a:r>
            <a:r>
              <a:rPr lang="pt-BR" b="0" i="0" dirty="0" err="1">
                <a:solidFill>
                  <a:srgbClr val="656565"/>
                </a:solidFill>
                <a:effectLst/>
                <a:latin typeface="Arial" panose="020B0604020202020204" pitchFamily="34" charset="0"/>
                <a:cs typeface="Arial" panose="020B0604020202020204" pitchFamily="34" charset="0"/>
              </a:rPr>
              <a:t>Renanzinho</a:t>
            </a:r>
            <a:r>
              <a:rPr lang="pt-BR" b="0" i="0" dirty="0">
                <a:solidFill>
                  <a:srgbClr val="656565"/>
                </a:solidFill>
                <a:effectLst/>
                <a:latin typeface="Arial" panose="020B0604020202020204" pitchFamily="34" charset="0"/>
                <a:cs typeface="Arial" panose="020B0604020202020204" pitchFamily="34" charset="0"/>
              </a:rPr>
              <a:t> do </a:t>
            </a:r>
            <a:r>
              <a:rPr lang="pt-BR" b="0" i="0" dirty="0" err="1">
                <a:solidFill>
                  <a:srgbClr val="656565"/>
                </a:solidFill>
                <a:effectLst/>
                <a:latin typeface="Arial" panose="020B0604020202020204" pitchFamily="34" charset="0"/>
                <a:cs typeface="Arial" panose="020B0604020202020204" pitchFamily="34" charset="0"/>
              </a:rPr>
              <a:t>Piseiro</a:t>
            </a:r>
            <a:r>
              <a:rPr lang="pt-BR" b="0" i="0" dirty="0">
                <a:solidFill>
                  <a:srgbClr val="656565"/>
                </a:solidFill>
                <a:effectLst/>
                <a:latin typeface="Arial" panose="020B0604020202020204" pitchFamily="34" charset="0"/>
                <a:cs typeface="Arial" panose="020B0604020202020204" pitchFamily="34" charset="0"/>
              </a:rPr>
              <a:t> e</a:t>
            </a:r>
          </a:p>
          <a:p>
            <a:pPr algn="just">
              <a:buFont typeface="+mj-lt"/>
              <a:buAutoNum type="arabicPeriod"/>
            </a:pPr>
            <a:r>
              <a:rPr lang="pt-BR" b="0" i="0" dirty="0">
                <a:solidFill>
                  <a:srgbClr val="656565"/>
                </a:solidFill>
                <a:effectLst/>
                <a:latin typeface="Arial" panose="020B0604020202020204" pitchFamily="34" charset="0"/>
                <a:cs typeface="Arial" panose="020B0604020202020204" pitchFamily="34" charset="0"/>
              </a:rPr>
              <a:t>Romero Henrique e Banda.</a:t>
            </a:r>
          </a:p>
          <a:p>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6716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8" name="Imagem 7">
            <a:extLst>
              <a:ext uri="{FF2B5EF4-FFF2-40B4-BE49-F238E27FC236}">
                <a16:creationId xmlns:a16="http://schemas.microsoft.com/office/drawing/2014/main" id="{DC6BD025-5FF8-4C87-8C94-67075AA31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745" y="459716"/>
            <a:ext cx="3706530" cy="2779897"/>
          </a:xfrm>
          <a:prstGeom prst="rect">
            <a:avLst/>
          </a:prstGeom>
        </p:spPr>
      </p:pic>
      <p:pic>
        <p:nvPicPr>
          <p:cNvPr id="10" name="Imagem 9">
            <a:extLst>
              <a:ext uri="{FF2B5EF4-FFF2-40B4-BE49-F238E27FC236}">
                <a16:creationId xmlns:a16="http://schemas.microsoft.com/office/drawing/2014/main" id="{10156EEF-71D7-84F6-9044-1CA8CF1FDE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745" y="3429000"/>
            <a:ext cx="3706530" cy="2779897"/>
          </a:xfrm>
          <a:prstGeom prst="rect">
            <a:avLst/>
          </a:prstGeom>
        </p:spPr>
      </p:pic>
      <p:pic>
        <p:nvPicPr>
          <p:cNvPr id="12" name="Imagem 11">
            <a:extLst>
              <a:ext uri="{FF2B5EF4-FFF2-40B4-BE49-F238E27FC236}">
                <a16:creationId xmlns:a16="http://schemas.microsoft.com/office/drawing/2014/main" id="{344B15A1-6B55-D4F9-D334-5D787E0D69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1775" y="3428999"/>
            <a:ext cx="3706530" cy="2779897"/>
          </a:xfrm>
          <a:prstGeom prst="rect">
            <a:avLst/>
          </a:prstGeom>
        </p:spPr>
      </p:pic>
      <p:pic>
        <p:nvPicPr>
          <p:cNvPr id="14" name="Imagem 13">
            <a:extLst>
              <a:ext uri="{FF2B5EF4-FFF2-40B4-BE49-F238E27FC236}">
                <a16:creationId xmlns:a16="http://schemas.microsoft.com/office/drawing/2014/main" id="{CD69203B-3C9A-44E6-C932-B20DCD330C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1775" y="459716"/>
            <a:ext cx="3706530" cy="2779897"/>
          </a:xfrm>
          <a:prstGeom prst="rect">
            <a:avLst/>
          </a:prstGeom>
        </p:spPr>
      </p:pic>
    </p:spTree>
    <p:extLst>
      <p:ext uri="{BB962C8B-B14F-4D97-AF65-F5344CB8AC3E}">
        <p14:creationId xmlns:p14="http://schemas.microsoft.com/office/powerpoint/2010/main" val="2189593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3" name="Imagem 2">
            <a:extLst>
              <a:ext uri="{FF2B5EF4-FFF2-40B4-BE49-F238E27FC236}">
                <a16:creationId xmlns:a16="http://schemas.microsoft.com/office/drawing/2014/main" id="{9E6B56F9-048F-5DEC-CC4B-88B1F520F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431" y="435252"/>
            <a:ext cx="3785187" cy="2838890"/>
          </a:xfrm>
          <a:prstGeom prst="rect">
            <a:avLst/>
          </a:prstGeom>
        </p:spPr>
      </p:pic>
      <p:pic>
        <p:nvPicPr>
          <p:cNvPr id="6" name="Imagem 5">
            <a:extLst>
              <a:ext uri="{FF2B5EF4-FFF2-40B4-BE49-F238E27FC236}">
                <a16:creationId xmlns:a16="http://schemas.microsoft.com/office/drawing/2014/main" id="{1891CC66-E45C-6853-89D0-858980EF3C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31" y="3454897"/>
            <a:ext cx="3785187" cy="2838890"/>
          </a:xfrm>
          <a:prstGeom prst="rect">
            <a:avLst/>
          </a:prstGeom>
        </p:spPr>
      </p:pic>
      <p:pic>
        <p:nvPicPr>
          <p:cNvPr id="9" name="Imagem 8">
            <a:extLst>
              <a:ext uri="{FF2B5EF4-FFF2-40B4-BE49-F238E27FC236}">
                <a16:creationId xmlns:a16="http://schemas.microsoft.com/office/drawing/2014/main" id="{272994EC-AD0A-FCAF-762E-3C9E28CA20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3499" y="3429000"/>
            <a:ext cx="3785187" cy="2838890"/>
          </a:xfrm>
          <a:prstGeom prst="rect">
            <a:avLst/>
          </a:prstGeom>
        </p:spPr>
      </p:pic>
      <p:pic>
        <p:nvPicPr>
          <p:cNvPr id="13" name="Imagem 12">
            <a:extLst>
              <a:ext uri="{FF2B5EF4-FFF2-40B4-BE49-F238E27FC236}">
                <a16:creationId xmlns:a16="http://schemas.microsoft.com/office/drawing/2014/main" id="{970C0A31-9D32-E248-F814-7E712FF8F0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3499" y="435252"/>
            <a:ext cx="3785187" cy="2838890"/>
          </a:xfrm>
          <a:prstGeom prst="rect">
            <a:avLst/>
          </a:prstGeom>
        </p:spPr>
      </p:pic>
    </p:spTree>
    <p:extLst>
      <p:ext uri="{BB962C8B-B14F-4D97-AF65-F5344CB8AC3E}">
        <p14:creationId xmlns:p14="http://schemas.microsoft.com/office/powerpoint/2010/main" val="3318933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3" name="Imagem 2">
            <a:extLst>
              <a:ext uri="{FF2B5EF4-FFF2-40B4-BE49-F238E27FC236}">
                <a16:creationId xmlns:a16="http://schemas.microsoft.com/office/drawing/2014/main" id="{3BCE87C3-D8ED-9670-BBE3-55CEDB68D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938" y="688491"/>
            <a:ext cx="3411562" cy="2558671"/>
          </a:xfrm>
          <a:prstGeom prst="rect">
            <a:avLst/>
          </a:prstGeom>
        </p:spPr>
      </p:pic>
      <p:pic>
        <p:nvPicPr>
          <p:cNvPr id="9" name="Imagem 8">
            <a:extLst>
              <a:ext uri="{FF2B5EF4-FFF2-40B4-BE49-F238E27FC236}">
                <a16:creationId xmlns:a16="http://schemas.microsoft.com/office/drawing/2014/main" id="{832FE2A1-D66A-B688-D064-7C2C0D9A2F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238" y="3370008"/>
            <a:ext cx="3411562" cy="2558671"/>
          </a:xfrm>
          <a:prstGeom prst="rect">
            <a:avLst/>
          </a:prstGeom>
        </p:spPr>
      </p:pic>
      <p:pic>
        <p:nvPicPr>
          <p:cNvPr id="13" name="Imagem 12">
            <a:extLst>
              <a:ext uri="{FF2B5EF4-FFF2-40B4-BE49-F238E27FC236}">
                <a16:creationId xmlns:a16="http://schemas.microsoft.com/office/drawing/2014/main" id="{D328C554-3982-CF84-9A07-27BD068424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9500" y="3373782"/>
            <a:ext cx="3411562" cy="2558671"/>
          </a:xfrm>
          <a:prstGeom prst="rect">
            <a:avLst/>
          </a:prstGeom>
        </p:spPr>
      </p:pic>
      <p:pic>
        <p:nvPicPr>
          <p:cNvPr id="16" name="Imagem 15">
            <a:extLst>
              <a:ext uri="{FF2B5EF4-FFF2-40B4-BE49-F238E27FC236}">
                <a16:creationId xmlns:a16="http://schemas.microsoft.com/office/drawing/2014/main" id="{82DA895C-5C63-7E74-D640-8B3789AEA7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9500" y="688491"/>
            <a:ext cx="3411562" cy="2558671"/>
          </a:xfrm>
          <a:prstGeom prst="rect">
            <a:avLst/>
          </a:prstGeom>
        </p:spPr>
      </p:pic>
    </p:spTree>
    <p:extLst>
      <p:ext uri="{BB962C8B-B14F-4D97-AF65-F5344CB8AC3E}">
        <p14:creationId xmlns:p14="http://schemas.microsoft.com/office/powerpoint/2010/main" val="4112090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CaixaDeTexto 1"/>
          <p:cNvSpPr txBox="1"/>
          <p:nvPr/>
        </p:nvSpPr>
        <p:spPr>
          <a:xfrm>
            <a:off x="2315497" y="2050029"/>
            <a:ext cx="6870062" cy="3477875"/>
          </a:xfrm>
          <a:prstGeom prst="rect">
            <a:avLst/>
          </a:prstGeom>
          <a:noFill/>
        </p:spPr>
        <p:txBody>
          <a:bodyPr wrap="square" rtlCol="0">
            <a:spAutoFit/>
          </a:bodyPr>
          <a:lstStyle/>
          <a:p>
            <a:pPr algn="just"/>
            <a:r>
              <a:rPr lang="pt-BR" sz="2000" dirty="0"/>
              <a:t>Está  perfeitamente enquadrado  pela Lei. N° 13.019/2014, como Organização Civil - OSC, tendo a qualificação jurídica  de Organização Social de Interesse  Público- OSCIP, de Utilidade pública, conforme a Lei n° 9.790/99, razão pela qual poderá obter recursos para o desenvolvimento  das finalidades elencadas no Estatuto por meio da captação de doações incentivas, efetuadas por empresas que estejam sob o regime de tributação do lucro real, independentemente  de serem ou não beneficiadas com incentivos  fiscais da Zona Franca de Manaus, situação na qual, poderá doar 2% do lucro líquido, que será deduzido da base de cálculo do IR e da CSLL.</a:t>
            </a:r>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629" y="2673924"/>
            <a:ext cx="1663853" cy="1510144"/>
          </a:xfrm>
          <a:prstGeom prst="rect">
            <a:avLst/>
          </a:prstGeom>
        </p:spPr>
      </p:pic>
    </p:spTree>
    <p:extLst>
      <p:ext uri="{BB962C8B-B14F-4D97-AF65-F5344CB8AC3E}">
        <p14:creationId xmlns:p14="http://schemas.microsoft.com/office/powerpoint/2010/main" val="3055607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CaixaDeTexto 1"/>
          <p:cNvSpPr txBox="1"/>
          <p:nvPr/>
        </p:nvSpPr>
        <p:spPr>
          <a:xfrm>
            <a:off x="1283116" y="1061878"/>
            <a:ext cx="7359444" cy="5722592"/>
          </a:xfrm>
          <a:prstGeom prst="rect">
            <a:avLst/>
          </a:prstGeom>
          <a:noFill/>
        </p:spPr>
        <p:txBody>
          <a:bodyPr wrap="square" rtlCol="0">
            <a:spAutoFit/>
          </a:bodyPr>
          <a:lstStyle/>
          <a:p>
            <a:pPr algn="ctr">
              <a:lnSpc>
                <a:spcPct val="107000"/>
              </a:lnSpc>
              <a:spcAft>
                <a:spcPts val="800"/>
              </a:spcAft>
            </a:pPr>
            <a:r>
              <a:rPr lang="pt-BR" sz="2400" b="1" dirty="0">
                <a:solidFill>
                  <a:srgbClr val="262626"/>
                </a:solidFill>
                <a:effectLst/>
                <a:latin typeface="Segoe UI" panose="020B0502040204020203" pitchFamily="34" charset="0"/>
                <a:ea typeface="Calibri" panose="020F0502020204030204" pitchFamily="34" charset="0"/>
                <a:cs typeface="Times New Roman" panose="02020603050405020304" pitchFamily="18" charset="0"/>
              </a:rPr>
              <a:t>PARCERIA COM CDCC COROADO</a:t>
            </a:r>
          </a:p>
          <a:p>
            <a:pPr algn="ctr">
              <a:lnSpc>
                <a:spcPct val="107000"/>
              </a:lnSpc>
              <a:spcAft>
                <a:spcPts val="800"/>
              </a:spcAft>
            </a:pPr>
            <a:r>
              <a:rPr lang="pt-BR" sz="2400" b="1" dirty="0">
                <a:solidFill>
                  <a:srgbClr val="262626"/>
                </a:solidFill>
                <a:latin typeface="Segoe UI" panose="020B0502040204020203" pitchFamily="34" charset="0"/>
                <a:ea typeface="Calibri" panose="020F0502020204030204" pitchFamily="34" charset="0"/>
                <a:cs typeface="Times New Roman" panose="02020603050405020304" pitchFamily="18" charset="0"/>
              </a:rPr>
              <a:t>INCLUSÃO POR MEIO DO ESPORTE</a:t>
            </a:r>
          </a:p>
          <a:p>
            <a:pPr algn="ctr">
              <a:lnSpc>
                <a:spcPct val="107000"/>
              </a:lnSpc>
              <a:spcAft>
                <a:spcPts val="800"/>
              </a:spcAft>
            </a:pPr>
            <a:endParaRPr lang="pt-BR" sz="2400" b="1" dirty="0">
              <a:solidFill>
                <a:srgbClr val="262626"/>
              </a:solidFill>
              <a:effectLst/>
              <a:latin typeface="Segoe UI" panose="020B0502040204020203"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2400" dirty="0">
                <a:solidFill>
                  <a:srgbClr val="262626"/>
                </a:solidFill>
                <a:effectLst/>
                <a:latin typeface="Segoe UI" panose="020B0502040204020203" pitchFamily="34" charset="0"/>
                <a:ea typeface="Calibri" panose="020F0502020204030204" pitchFamily="34" charset="0"/>
                <a:cs typeface="Times New Roman" panose="02020603050405020304" pitchFamily="18" charset="0"/>
              </a:rPr>
              <a:t>Instituto </a:t>
            </a:r>
            <a:r>
              <a:rPr lang="pt-BR" sz="2400" dirty="0" err="1">
                <a:solidFill>
                  <a:srgbClr val="262626"/>
                </a:solidFill>
                <a:effectLst/>
                <a:latin typeface="Segoe UI" panose="020B0502040204020203" pitchFamily="34" charset="0"/>
                <a:ea typeface="Calibri" panose="020F0502020204030204" pitchFamily="34" charset="0"/>
                <a:cs typeface="Times New Roman" panose="02020603050405020304" pitchFamily="18" charset="0"/>
              </a:rPr>
              <a:t>ProAmazonia</a:t>
            </a:r>
            <a:r>
              <a:rPr lang="pt-BR" sz="2400" dirty="0">
                <a:solidFill>
                  <a:srgbClr val="262626"/>
                </a:solidFill>
                <a:effectLst/>
                <a:latin typeface="Segoe UI" panose="020B0502040204020203" pitchFamily="34" charset="0"/>
                <a:ea typeface="Calibri" panose="020F0502020204030204" pitchFamily="34" charset="0"/>
                <a:cs typeface="Times New Roman" panose="02020603050405020304" pitchFamily="18" charset="0"/>
              </a:rPr>
              <a:t> e CDCC do Coroado firmam parceria para  realização de atividades de inclusão e socialização de crianças adolescentes por meio do futsal da Comunidade do Coroado.</a:t>
            </a:r>
          </a:p>
          <a:p>
            <a:pPr algn="just">
              <a:lnSpc>
                <a:spcPct val="107000"/>
              </a:lnSpc>
              <a:spcAft>
                <a:spcPts val="800"/>
              </a:spcAft>
            </a:pPr>
            <a:br>
              <a:rPr lang="pt-BR" sz="2400" dirty="0">
                <a:solidFill>
                  <a:srgbClr val="262626"/>
                </a:solidFill>
                <a:effectLst/>
                <a:latin typeface="Segoe UI" panose="020B0502040204020203" pitchFamily="34" charset="0"/>
                <a:ea typeface="Calibri" panose="020F0502020204030204" pitchFamily="34" charset="0"/>
                <a:cs typeface="Times New Roman" panose="02020603050405020304" pitchFamily="18" charset="0"/>
              </a:rPr>
            </a:br>
            <a:r>
              <a:rPr lang="pt-BR" sz="2400" dirty="0">
                <a:solidFill>
                  <a:srgbClr val="262626"/>
                </a:solidFill>
                <a:effectLst/>
                <a:latin typeface="Segoe UI" panose="020B0502040204020203" pitchFamily="34" charset="0"/>
                <a:ea typeface="Calibri" panose="020F0502020204030204" pitchFamily="34" charset="0"/>
                <a:cs typeface="Times New Roman" panose="02020603050405020304" pitchFamily="18" charset="0"/>
              </a:rPr>
              <a:t>A parceria tem duração de 90 dias, começando (01/09) e terminará no dia 30 de novembro deste ano.</a:t>
            </a:r>
          </a:p>
          <a:p>
            <a:pPr algn="just">
              <a:lnSpc>
                <a:spcPct val="107000"/>
              </a:lnSpc>
              <a:spcAft>
                <a:spcPts val="800"/>
              </a:spcAft>
            </a:pPr>
            <a:br>
              <a:rPr lang="pt-BR" sz="2400" dirty="0">
                <a:solidFill>
                  <a:srgbClr val="262626"/>
                </a:solidFill>
                <a:effectLst/>
                <a:latin typeface="Segoe UI" panose="020B0502040204020203" pitchFamily="34" charset="0"/>
                <a:ea typeface="Calibri" panose="020F0502020204030204" pitchFamily="34" charset="0"/>
                <a:cs typeface="Times New Roman" panose="02020603050405020304" pitchFamily="18" charset="0"/>
              </a:rPr>
            </a:br>
            <a:r>
              <a:rPr lang="pt-BR" sz="2400" dirty="0">
                <a:solidFill>
                  <a:srgbClr val="262626"/>
                </a:solidFill>
                <a:effectLst/>
                <a:latin typeface="Segoe UI" panose="020B0502040204020203" pitchFamily="34" charset="0"/>
                <a:ea typeface="Calibri" panose="020F0502020204030204" pitchFamily="34" charset="0"/>
                <a:cs typeface="Times New Roman" panose="02020603050405020304" pitchFamily="18" charset="0"/>
              </a:rPr>
              <a:t> </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5177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22" name="Imagem 21">
            <a:extLst>
              <a:ext uri="{FF2B5EF4-FFF2-40B4-BE49-F238E27FC236}">
                <a16:creationId xmlns:a16="http://schemas.microsoft.com/office/drawing/2014/main" id="{D65D5D96-169E-C209-15CE-79B3233CB3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063" y="3430317"/>
            <a:ext cx="3311719" cy="2483790"/>
          </a:xfrm>
          <a:prstGeom prst="rect">
            <a:avLst/>
          </a:prstGeom>
        </p:spPr>
      </p:pic>
      <p:pic>
        <p:nvPicPr>
          <p:cNvPr id="24" name="Imagem 23">
            <a:extLst>
              <a:ext uri="{FF2B5EF4-FFF2-40B4-BE49-F238E27FC236}">
                <a16:creationId xmlns:a16="http://schemas.microsoft.com/office/drawing/2014/main" id="{906CD672-D07A-27E8-EBEE-ADE2ADAA6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063" y="739761"/>
            <a:ext cx="3311719" cy="2483790"/>
          </a:xfrm>
          <a:prstGeom prst="rect">
            <a:avLst/>
          </a:prstGeom>
        </p:spPr>
      </p:pic>
      <p:pic>
        <p:nvPicPr>
          <p:cNvPr id="26" name="Imagem 25">
            <a:extLst>
              <a:ext uri="{FF2B5EF4-FFF2-40B4-BE49-F238E27FC236}">
                <a16:creationId xmlns:a16="http://schemas.microsoft.com/office/drawing/2014/main" id="{3FE91591-7B8E-869F-EC7A-22488245FC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2204" y="3429000"/>
            <a:ext cx="3311720" cy="2483790"/>
          </a:xfrm>
          <a:prstGeom prst="rect">
            <a:avLst/>
          </a:prstGeom>
        </p:spPr>
      </p:pic>
      <p:pic>
        <p:nvPicPr>
          <p:cNvPr id="28" name="Imagem 27">
            <a:extLst>
              <a:ext uri="{FF2B5EF4-FFF2-40B4-BE49-F238E27FC236}">
                <a16:creationId xmlns:a16="http://schemas.microsoft.com/office/drawing/2014/main" id="{942A4FDB-7162-ABB5-B4A2-2E85CF5D6D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2204" y="739761"/>
            <a:ext cx="3311720" cy="2483790"/>
          </a:xfrm>
          <a:prstGeom prst="rect">
            <a:avLst/>
          </a:prstGeom>
        </p:spPr>
      </p:pic>
    </p:spTree>
    <p:extLst>
      <p:ext uri="{BB962C8B-B14F-4D97-AF65-F5344CB8AC3E}">
        <p14:creationId xmlns:p14="http://schemas.microsoft.com/office/powerpoint/2010/main" val="1774937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11" name="Imagem 10">
            <a:extLst>
              <a:ext uri="{FF2B5EF4-FFF2-40B4-BE49-F238E27FC236}">
                <a16:creationId xmlns:a16="http://schemas.microsoft.com/office/drawing/2014/main" id="{EF873A63-032F-04D6-5DAE-364106FD0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103" y="3018388"/>
            <a:ext cx="4391897" cy="3293922"/>
          </a:xfrm>
          <a:prstGeom prst="rect">
            <a:avLst/>
          </a:prstGeom>
        </p:spPr>
      </p:pic>
      <p:pic>
        <p:nvPicPr>
          <p:cNvPr id="12" name="Imagem 11">
            <a:extLst>
              <a:ext uri="{FF2B5EF4-FFF2-40B4-BE49-F238E27FC236}">
                <a16:creationId xmlns:a16="http://schemas.microsoft.com/office/drawing/2014/main" id="{C54ACFD4-EF1B-7930-26BF-B19A91D6B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8500" y="3502394"/>
            <a:ext cx="3224518" cy="2418388"/>
          </a:xfrm>
          <a:prstGeom prst="rect">
            <a:avLst/>
          </a:prstGeom>
        </p:spPr>
      </p:pic>
      <p:pic>
        <p:nvPicPr>
          <p:cNvPr id="13" name="Imagem 12">
            <a:extLst>
              <a:ext uri="{FF2B5EF4-FFF2-40B4-BE49-F238E27FC236}">
                <a16:creationId xmlns:a16="http://schemas.microsoft.com/office/drawing/2014/main" id="{87786A3D-CBEE-C739-E7A0-99BDDF3999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8500" y="841005"/>
            <a:ext cx="3224518" cy="2418388"/>
          </a:xfrm>
          <a:prstGeom prst="rect">
            <a:avLst/>
          </a:prstGeom>
        </p:spPr>
      </p:pic>
      <p:pic>
        <p:nvPicPr>
          <p:cNvPr id="14" name="Imagem 13">
            <a:extLst>
              <a:ext uri="{FF2B5EF4-FFF2-40B4-BE49-F238E27FC236}">
                <a16:creationId xmlns:a16="http://schemas.microsoft.com/office/drawing/2014/main" id="{79A0B3D9-19C6-C8A6-3168-5732C07C8E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8482" y="841005"/>
            <a:ext cx="3224518" cy="2418388"/>
          </a:xfrm>
          <a:prstGeom prst="rect">
            <a:avLst/>
          </a:prstGeom>
        </p:spPr>
      </p:pic>
    </p:spTree>
    <p:extLst>
      <p:ext uri="{BB962C8B-B14F-4D97-AF65-F5344CB8AC3E}">
        <p14:creationId xmlns:p14="http://schemas.microsoft.com/office/powerpoint/2010/main" val="2420443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CaixaDeTexto 1">
            <a:extLst>
              <a:ext uri="{FF2B5EF4-FFF2-40B4-BE49-F238E27FC236}">
                <a16:creationId xmlns:a16="http://schemas.microsoft.com/office/drawing/2014/main" id="{EDCB2176-F7D9-0C08-4930-032BBE984B89}"/>
              </a:ext>
            </a:extLst>
          </p:cNvPr>
          <p:cNvSpPr txBox="1"/>
          <p:nvPr/>
        </p:nvSpPr>
        <p:spPr>
          <a:xfrm>
            <a:off x="1283116" y="1342095"/>
            <a:ext cx="7359444" cy="4043094"/>
          </a:xfrm>
          <a:prstGeom prst="rect">
            <a:avLst/>
          </a:prstGeom>
          <a:noFill/>
        </p:spPr>
        <p:txBody>
          <a:bodyPr wrap="square" rtlCol="0">
            <a:spAutoFit/>
          </a:bodyPr>
          <a:lstStyle/>
          <a:p>
            <a:pPr algn="ctr">
              <a:lnSpc>
                <a:spcPct val="107000"/>
              </a:lnSpc>
              <a:spcAft>
                <a:spcPts val="800"/>
              </a:spcAft>
            </a:pPr>
            <a:r>
              <a:rPr lang="pt-BR" sz="2400" b="1" dirty="0">
                <a:solidFill>
                  <a:srgbClr val="262626"/>
                </a:solidFill>
                <a:effectLst/>
                <a:latin typeface="Segoe UI" panose="020B0502040204020203" pitchFamily="34" charset="0"/>
                <a:ea typeface="Calibri" panose="020F0502020204030204" pitchFamily="34" charset="0"/>
                <a:cs typeface="Times New Roman" panose="02020603050405020304" pitchFamily="18" charset="0"/>
              </a:rPr>
              <a:t>PARCERIA COM CASA DE SAMUEL</a:t>
            </a:r>
          </a:p>
          <a:p>
            <a:pPr algn="ctr">
              <a:lnSpc>
                <a:spcPct val="107000"/>
              </a:lnSpc>
              <a:spcAft>
                <a:spcPts val="800"/>
              </a:spcAft>
            </a:pPr>
            <a:r>
              <a:rPr lang="pt-BR" sz="2400" b="1" dirty="0">
                <a:solidFill>
                  <a:srgbClr val="262626"/>
                </a:solidFill>
                <a:latin typeface="Segoe UI" panose="020B0502040204020203" pitchFamily="34" charset="0"/>
                <a:ea typeface="Calibri" panose="020F0502020204030204" pitchFamily="34" charset="0"/>
                <a:cs typeface="Times New Roman" panose="02020603050405020304" pitchFamily="18" charset="0"/>
              </a:rPr>
              <a:t>DOAÇÃO DE BRINQUEDOS</a:t>
            </a:r>
          </a:p>
          <a:p>
            <a:pPr algn="ctr">
              <a:lnSpc>
                <a:spcPct val="107000"/>
              </a:lnSpc>
              <a:spcAft>
                <a:spcPts val="800"/>
              </a:spcAft>
            </a:pPr>
            <a:endParaRPr lang="pt-BR" sz="2400" b="1" dirty="0">
              <a:solidFill>
                <a:srgbClr val="262626"/>
              </a:solidFill>
              <a:effectLst/>
              <a:latin typeface="Segoe UI" panose="020B0502040204020203"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2400" i="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"Abraços podem fazer muito bem - Especialmente para crianças. Acredito que as crianças são o futuro, ensine-as bem e deixe-os liderar o caminho"</a:t>
            </a:r>
            <a:endParaRPr lang="pt-BR" sz="24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br>
              <a:rPr lang="pt-BR" sz="2400" dirty="0">
                <a:solidFill>
                  <a:srgbClr val="262626"/>
                </a:solidFill>
                <a:effectLst/>
                <a:latin typeface="Segoe UI" panose="020B0502040204020203" pitchFamily="34" charset="0"/>
                <a:ea typeface="Calibri" panose="020F0502020204030204" pitchFamily="34" charset="0"/>
                <a:cs typeface="Times New Roman" panose="02020603050405020304" pitchFamily="18" charset="0"/>
              </a:rPr>
            </a:br>
            <a:r>
              <a:rPr lang="pt-BR" sz="2400" dirty="0">
                <a:solidFill>
                  <a:srgbClr val="262626"/>
                </a:solidFill>
                <a:effectLst/>
                <a:latin typeface="Segoe UI" panose="020B0502040204020203" pitchFamily="34" charset="0"/>
                <a:ea typeface="Calibri" panose="020F0502020204030204" pitchFamily="34" charset="0"/>
                <a:cs typeface="Times New Roman" panose="02020603050405020304" pitchFamily="18" charset="0"/>
              </a:rPr>
              <a:t> </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301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Rectangle 4"/>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ja-JP" sz="11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ja-JP" sz="1800" b="0" i="0" u="none" strike="noStrike" cap="none" normalizeH="0" baseline="0">
              <a:ln>
                <a:noFill/>
              </a:ln>
              <a:solidFill>
                <a:schemeClr val="tx1"/>
              </a:solidFill>
              <a:effectLst/>
              <a:latin typeface="Arial" panose="020B0604020202020204" pitchFamily="34" charset="0"/>
            </a:endParaRPr>
          </a:p>
        </p:txBody>
      </p:sp>
      <p:sp>
        <p:nvSpPr>
          <p:cNvPr id="5" name="Rectangle 5"/>
          <p:cNvSpPr>
            <a:spLocks noChangeArrowheads="1"/>
          </p:cNvSpPr>
          <p:nvPr/>
        </p:nvSpPr>
        <p:spPr bwMode="auto">
          <a:xfrm>
            <a:off x="0" y="2619375"/>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6" name="Rectangle 6"/>
          <p:cNvSpPr>
            <a:spLocks noChangeArrowheads="1"/>
          </p:cNvSpPr>
          <p:nvPr/>
        </p:nvSpPr>
        <p:spPr bwMode="auto">
          <a:xfrm>
            <a:off x="0" y="48006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7" name="Rectangle 7"/>
          <p:cNvSpPr>
            <a:spLocks noChangeArrowheads="1"/>
          </p:cNvSpPr>
          <p:nvPr/>
        </p:nvSpPr>
        <p:spPr bwMode="auto">
          <a:xfrm>
            <a:off x="0" y="70104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pt-BR" altLang="pt-BR" sz="900" b="0" i="0" u="none" strike="noStrike" cap="none" normalizeH="0" baseline="0">
                <a:ln>
                  <a:noFill/>
                </a:ln>
                <a:solidFill>
                  <a:schemeClr val="tx1"/>
                </a:solidFill>
                <a:effectLst/>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pic>
        <p:nvPicPr>
          <p:cNvPr id="9" name="Imagem 8">
            <a:extLst>
              <a:ext uri="{FF2B5EF4-FFF2-40B4-BE49-F238E27FC236}">
                <a16:creationId xmlns:a16="http://schemas.microsoft.com/office/drawing/2014/main" id="{F6E03447-871E-E131-6C59-D59D0ABB8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879" y="561405"/>
            <a:ext cx="3628309" cy="2721232"/>
          </a:xfrm>
          <a:prstGeom prst="rect">
            <a:avLst/>
          </a:prstGeom>
        </p:spPr>
      </p:pic>
      <p:pic>
        <p:nvPicPr>
          <p:cNvPr id="11" name="Imagem 10">
            <a:extLst>
              <a:ext uri="{FF2B5EF4-FFF2-40B4-BE49-F238E27FC236}">
                <a16:creationId xmlns:a16="http://schemas.microsoft.com/office/drawing/2014/main" id="{75C7C7BC-81B7-736B-750E-19225CF45F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879" y="3485004"/>
            <a:ext cx="3628309" cy="2721232"/>
          </a:xfrm>
          <a:prstGeom prst="rect">
            <a:avLst/>
          </a:prstGeom>
        </p:spPr>
      </p:pic>
      <p:pic>
        <p:nvPicPr>
          <p:cNvPr id="13" name="Imagem 12">
            <a:extLst>
              <a:ext uri="{FF2B5EF4-FFF2-40B4-BE49-F238E27FC236}">
                <a16:creationId xmlns:a16="http://schemas.microsoft.com/office/drawing/2014/main" id="{D11DC3DE-2FEE-72B7-71C4-9EB3C33197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2507" y="3485004"/>
            <a:ext cx="3628309" cy="2721232"/>
          </a:xfrm>
          <a:prstGeom prst="rect">
            <a:avLst/>
          </a:prstGeom>
        </p:spPr>
      </p:pic>
      <p:pic>
        <p:nvPicPr>
          <p:cNvPr id="15" name="Imagem 14">
            <a:extLst>
              <a:ext uri="{FF2B5EF4-FFF2-40B4-BE49-F238E27FC236}">
                <a16:creationId xmlns:a16="http://schemas.microsoft.com/office/drawing/2014/main" id="{A54BBDC7-1772-A358-0D4D-D0002E63FC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2507" y="561405"/>
            <a:ext cx="3628309" cy="2721232"/>
          </a:xfrm>
          <a:prstGeom prst="rect">
            <a:avLst/>
          </a:prstGeom>
        </p:spPr>
      </p:pic>
    </p:spTree>
    <p:extLst>
      <p:ext uri="{BB962C8B-B14F-4D97-AF65-F5344CB8AC3E}">
        <p14:creationId xmlns:p14="http://schemas.microsoft.com/office/powerpoint/2010/main" val="2010028969"/>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326</TotalTime>
  <Words>1216</Words>
  <Application>Microsoft Office PowerPoint</Application>
  <PresentationFormat>Papel A4 (210 x 297 mm)</PresentationFormat>
  <Paragraphs>124</Paragraphs>
  <Slides>35</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35</vt:i4>
      </vt:variant>
    </vt:vector>
  </HeadingPairs>
  <TitlesOfParts>
    <vt:vector size="41" baseType="lpstr">
      <vt:lpstr>Arial</vt:lpstr>
      <vt:lpstr>Calibri</vt:lpstr>
      <vt:lpstr>Calibri Light</vt:lpstr>
      <vt:lpstr>Segoe UI</vt:lpstr>
      <vt:lpstr>Times New Roman</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Pedro Augusto Soares Vieira</dc:creator>
  <cp:lastModifiedBy> </cp:lastModifiedBy>
  <cp:revision>24</cp:revision>
  <dcterms:created xsi:type="dcterms:W3CDTF">2021-11-15T13:36:34Z</dcterms:created>
  <dcterms:modified xsi:type="dcterms:W3CDTF">2022-12-02T01:20:59Z</dcterms:modified>
</cp:coreProperties>
</file>